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ppt/tags/tag27.xml" ContentType="application/vnd.openxmlformats-officedocument.presentationml.tags+xml"/>
  <Override PartName="/ppt/notesSlides/notesSlide25.xml" ContentType="application/vnd.openxmlformats-officedocument.presentationml.notesSlide+xml"/>
  <Override PartName="/ppt/tags/tag28.xml" ContentType="application/vnd.openxmlformats-officedocument.presentationml.tags+xml"/>
  <Override PartName="/ppt/notesSlides/notesSlide26.xml" ContentType="application/vnd.openxmlformats-officedocument.presentationml.notesSlide+xml"/>
  <Override PartName="/ppt/tags/tag29.xml" ContentType="application/vnd.openxmlformats-officedocument.presentationml.tags+xml"/>
  <Override PartName="/ppt/notesSlides/notesSlide27.xml" ContentType="application/vnd.openxmlformats-officedocument.presentationml.notesSlide+xml"/>
  <Override PartName="/ppt/tags/tag30.xml" ContentType="application/vnd.openxmlformats-officedocument.presentationml.tags+xml"/>
  <Override PartName="/ppt/notesSlides/notesSlide28.xml" ContentType="application/vnd.openxmlformats-officedocument.presentationml.notesSlide+xml"/>
  <Override PartName="/ppt/tags/tag31.xml" ContentType="application/vnd.openxmlformats-officedocument.presentationml.tags+xml"/>
  <Override PartName="/ppt/notesSlides/notesSlide29.xml" ContentType="application/vnd.openxmlformats-officedocument.presentationml.notesSlide+xml"/>
  <Override PartName="/ppt/tags/tag32.xml" ContentType="application/vnd.openxmlformats-officedocument.presentationml.tags+xml"/>
  <Override PartName="/ppt/notesSlides/notesSlide30.xml" ContentType="application/vnd.openxmlformats-officedocument.presentationml.notesSlide+xml"/>
  <Override PartName="/ppt/tags/tag33.xml" ContentType="application/vnd.openxmlformats-officedocument.presentationml.tags+xml"/>
  <Override PartName="/ppt/notesSlides/notesSlide31.xml" ContentType="application/vnd.openxmlformats-officedocument.presentationml.notesSlide+xml"/>
  <Override PartName="/ppt/tags/tag34.xml" ContentType="application/vnd.openxmlformats-officedocument.presentationml.tags+xml"/>
  <Override PartName="/ppt/notesSlides/notesSlide32.xml" ContentType="application/vnd.openxmlformats-officedocument.presentationml.notesSlide+xml"/>
  <Override PartName="/ppt/tags/tag35.xml" ContentType="application/vnd.openxmlformats-officedocument.presentationml.tags+xml"/>
  <Override PartName="/ppt/notesSlides/notesSlide33.xml" ContentType="application/vnd.openxmlformats-officedocument.presentationml.notesSlide+xml"/>
  <Override PartName="/ppt/tags/tag36.xml" ContentType="application/vnd.openxmlformats-officedocument.presentationml.tags+xml"/>
  <Override PartName="/ppt/notesSlides/notesSlide34.xml" ContentType="application/vnd.openxmlformats-officedocument.presentationml.notesSlide+xml"/>
  <Override PartName="/ppt/tags/tag37.xml" ContentType="application/vnd.openxmlformats-officedocument.presentationml.tags+xml"/>
  <Override PartName="/ppt/notesSlides/notesSlide35.xml" ContentType="application/vnd.openxmlformats-officedocument.presentationml.notesSlide+xml"/>
  <Override PartName="/ppt/tags/tag38.xml" ContentType="application/vnd.openxmlformats-officedocument.presentationml.tags+xml"/>
  <Override PartName="/ppt/notesSlides/notesSlide36.xml" ContentType="application/vnd.openxmlformats-officedocument.presentationml.notesSlide+xml"/>
  <Override PartName="/ppt/tags/tag39.xml" ContentType="application/vnd.openxmlformats-officedocument.presentationml.tags+xml"/>
  <Override PartName="/ppt/notesSlides/notesSlide37.xml" ContentType="application/vnd.openxmlformats-officedocument.presentationml.notesSlide+xml"/>
  <Override PartName="/ppt/tags/tag40.xml" ContentType="application/vnd.openxmlformats-officedocument.presentationml.tags+xml"/>
  <Override PartName="/ppt/notesSlides/notesSlide38.xml" ContentType="application/vnd.openxmlformats-officedocument.presentationml.notesSlide+xml"/>
  <Override PartName="/ppt/tags/tag41.xml" ContentType="application/vnd.openxmlformats-officedocument.presentationml.tags+xml"/>
  <Override PartName="/ppt/notesSlides/notesSlide39.xml" ContentType="application/vnd.openxmlformats-officedocument.presentationml.notesSlide+xml"/>
  <Override PartName="/ppt/tags/tag42.xml" ContentType="application/vnd.openxmlformats-officedocument.presentationml.tags+xml"/>
  <Override PartName="/ppt/notesSlides/notesSlide40.xml" ContentType="application/vnd.openxmlformats-officedocument.presentationml.notesSlide+xml"/>
  <Override PartName="/ppt/tags/tag43.xml" ContentType="application/vnd.openxmlformats-officedocument.presentationml.tags+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2"/>
  </p:sldMasterIdLst>
  <p:notesMasterIdLst>
    <p:notesMasterId r:id="rId44"/>
  </p:notesMasterIdLst>
  <p:handoutMasterIdLst>
    <p:handoutMasterId r:id="rId45"/>
  </p:handoutMasterIdLst>
  <p:sldIdLst>
    <p:sldId id="385" r:id="rId3"/>
    <p:sldId id="387" r:id="rId4"/>
    <p:sldId id="391" r:id="rId5"/>
    <p:sldId id="395" r:id="rId6"/>
    <p:sldId id="396" r:id="rId7"/>
    <p:sldId id="413" r:id="rId8"/>
    <p:sldId id="397" r:id="rId9"/>
    <p:sldId id="398" r:id="rId10"/>
    <p:sldId id="399" r:id="rId11"/>
    <p:sldId id="401" r:id="rId12"/>
    <p:sldId id="402" r:id="rId13"/>
    <p:sldId id="403" r:id="rId14"/>
    <p:sldId id="404" r:id="rId15"/>
    <p:sldId id="414" r:id="rId16"/>
    <p:sldId id="405" r:id="rId17"/>
    <p:sldId id="406" r:id="rId18"/>
    <p:sldId id="416" r:id="rId19"/>
    <p:sldId id="417" r:id="rId20"/>
    <p:sldId id="418" r:id="rId21"/>
    <p:sldId id="408" r:id="rId22"/>
    <p:sldId id="409" r:id="rId23"/>
    <p:sldId id="419" r:id="rId24"/>
    <p:sldId id="415" r:id="rId25"/>
    <p:sldId id="421" r:id="rId26"/>
    <p:sldId id="410" r:id="rId27"/>
    <p:sldId id="422" r:id="rId28"/>
    <p:sldId id="427" r:id="rId29"/>
    <p:sldId id="400" r:id="rId30"/>
    <p:sldId id="411" r:id="rId31"/>
    <p:sldId id="423" r:id="rId32"/>
    <p:sldId id="424" r:id="rId33"/>
    <p:sldId id="428" r:id="rId34"/>
    <p:sldId id="429" r:id="rId35"/>
    <p:sldId id="430" r:id="rId36"/>
    <p:sldId id="431" r:id="rId37"/>
    <p:sldId id="392" r:id="rId38"/>
    <p:sldId id="412" r:id="rId39"/>
    <p:sldId id="425" r:id="rId40"/>
    <p:sldId id="426" r:id="rId41"/>
    <p:sldId id="393" r:id="rId42"/>
    <p:sldId id="394" r:id="rId43"/>
  </p:sldIdLst>
  <p:sldSz cx="12192000" cy="6858000"/>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E74"/>
    <a:srgbClr val="034680"/>
    <a:srgbClr val="377BBB"/>
    <a:srgbClr val="000000"/>
    <a:srgbClr val="0304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44" autoAdjust="0"/>
    <p:restoredTop sz="74070" autoAdjust="0"/>
  </p:normalViewPr>
  <p:slideViewPr>
    <p:cSldViewPr snapToGrid="0">
      <p:cViewPr varScale="1">
        <p:scale>
          <a:sx n="81" d="100"/>
          <a:sy n="81" d="100"/>
        </p:scale>
        <p:origin x="1272" y="96"/>
      </p:cViewPr>
      <p:guideLst/>
    </p:cSldViewPr>
  </p:slideViewPr>
  <p:outlineViewPr>
    <p:cViewPr>
      <p:scale>
        <a:sx n="33" d="100"/>
        <a:sy n="33" d="100"/>
      </p:scale>
      <p:origin x="0" y="-31194"/>
    </p:cViewPr>
  </p:outlineViewPr>
  <p:notesTextViewPr>
    <p:cViewPr>
      <p:scale>
        <a:sx n="1" d="1"/>
        <a:sy n="1" d="1"/>
      </p:scale>
      <p:origin x="0" y="0"/>
    </p:cViewPr>
  </p:notesTextViewPr>
  <p:notesViewPr>
    <p:cSldViewPr snapToGrid="0" showGuides="1">
      <p:cViewPr varScale="1">
        <p:scale>
          <a:sx n="85" d="100"/>
          <a:sy n="85" d="100"/>
        </p:scale>
        <p:origin x="100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gs" Target="tags/tag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2.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en-US" smtClean="0"/>
              <a:t>4/3/2018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en-US" smtClean="0"/>
              <a:t>‹#›</a:t>
            </a:fld>
            <a:endParaRPr lang="en-US" dirty="0"/>
          </a:p>
        </p:txBody>
      </p:sp>
    </p:spTree>
    <p:custDataLst>
      <p:tags r:id="rId2"/>
    </p:custDataLst>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en-US" smtClean="0"/>
              <a:t>4/3/2018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en-US" smtClean="0"/>
              <a:t>‹#›</a:t>
            </a:fld>
            <a:endParaRPr lang="en-US" dirty="0"/>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SWIS@cds2.com"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a:t>
            </a:fld>
            <a:endParaRPr lang="en-US" dirty="0"/>
          </a:p>
        </p:txBody>
      </p:sp>
    </p:spTree>
    <p:extLst>
      <p:ext uri="{BB962C8B-B14F-4D97-AF65-F5344CB8AC3E}">
        <p14:creationId xmlns:p14="http://schemas.microsoft.com/office/powerpoint/2010/main" val="6033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i="1" dirty="0" smtClean="0"/>
              <a:t>Competitive Integrated Employment </a:t>
            </a:r>
            <a:r>
              <a:rPr lang="en-US" sz="2400" i="1" u="sng" dirty="0" smtClean="0"/>
              <a:t>IS</a:t>
            </a:r>
            <a:r>
              <a:rPr lang="en-US" sz="2400" i="1" dirty="0" smtClean="0"/>
              <a:t> unsubsidized employment</a:t>
            </a:r>
          </a:p>
          <a:p>
            <a:pPr lvl="0"/>
            <a:endParaRPr lang="en-US" sz="2400" i="0" dirty="0" smtClean="0"/>
          </a:p>
          <a:p>
            <a:pPr lvl="0"/>
            <a:r>
              <a:rPr lang="en-US" sz="2400" i="0" dirty="0" smtClean="0"/>
              <a:t>Things to consider:</a:t>
            </a:r>
          </a:p>
          <a:p>
            <a:pPr lvl="1"/>
            <a:r>
              <a:rPr lang="en-US" sz="2400" i="1" dirty="0" smtClean="0"/>
              <a:t>When do people exit the VR program?</a:t>
            </a:r>
          </a:p>
          <a:p>
            <a:pPr lvl="1"/>
            <a:r>
              <a:rPr lang="en-US" sz="2400" i="1" dirty="0" smtClean="0"/>
              <a:t>What would be the earliest time you could count a success here after the person starts work?</a:t>
            </a:r>
          </a:p>
          <a:p>
            <a:pPr lvl="1"/>
            <a:r>
              <a:rPr lang="en-US" sz="2400" i="1" dirty="0" smtClean="0"/>
              <a:t>What percentage of your clients are still working six months after they get a job?  </a:t>
            </a:r>
          </a:p>
          <a:p>
            <a:pPr lvl="1"/>
            <a:r>
              <a:rPr lang="en-US" sz="2400" i="1" dirty="0" smtClean="0"/>
              <a:t>What is the return rate and when does it occur?</a:t>
            </a:r>
          </a:p>
          <a:p>
            <a:endParaRPr lang="en-US" dirty="0"/>
          </a:p>
        </p:txBody>
      </p:sp>
      <p:sp>
        <p:nvSpPr>
          <p:cNvPr id="4" name="Slide Number Placeholder 3"/>
          <p:cNvSpPr>
            <a:spLocks noGrp="1"/>
          </p:cNvSpPr>
          <p:nvPr>
            <p:ph type="sldNum" sz="quarter" idx="10"/>
          </p:nvPr>
        </p:nvSpPr>
        <p:spPr/>
        <p:txBody>
          <a:bodyPr/>
          <a:lstStyle/>
          <a:p>
            <a:fld id="{94411A61-F608-43C1-A0F9-72BE48135CD6}" type="slidenum">
              <a:rPr lang="en-US" smtClean="0"/>
              <a:pPr/>
              <a:t>10</a:t>
            </a:fld>
            <a:endParaRPr lang="en-US" dirty="0"/>
          </a:p>
        </p:txBody>
      </p:sp>
    </p:spTree>
    <p:extLst>
      <p:ext uri="{BB962C8B-B14F-4D97-AF65-F5344CB8AC3E}">
        <p14:creationId xmlns:p14="http://schemas.microsoft.com/office/powerpoint/2010/main" val="2988996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order to be included in either the 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or 4</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Quarter after Exit employment indicators, the agency must be able to verify the participant’s employment status through a direct wage record match or through supplemental information.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Employment 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and 4</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Quarter after Exit indicators are both independent of each other. An individual can be unemployed in the 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quarter after exit and count as a positive outcome in the 4</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quarter after exit if they become employed. The 4</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Quarter after Exit indicator is also not an employer retention measure. To be counted as a positive outcome, the individual needs to be employed, the employment doesn’t have to be with the same employer that employed the individual in the 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quarter after exit.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Things</a:t>
            </a:r>
            <a:r>
              <a:rPr lang="en-US" sz="1200" kern="1200" baseline="0" dirty="0" smtClean="0">
                <a:solidFill>
                  <a:schemeClr val="tx1"/>
                </a:solidFill>
                <a:effectLst/>
                <a:latin typeface="+mn-lt"/>
                <a:ea typeface="+mn-ea"/>
                <a:cs typeface="+mn-cs"/>
              </a:rPr>
              <a:t> to consider:</a:t>
            </a:r>
          </a:p>
          <a:p>
            <a:endParaRPr lang="en-US" sz="1200" kern="1200" dirty="0" smtClean="0">
              <a:solidFill>
                <a:schemeClr val="tx1"/>
              </a:solidFill>
              <a:effectLst/>
              <a:latin typeface="+mn-lt"/>
              <a:ea typeface="+mn-ea"/>
              <a:cs typeface="+mn-cs"/>
            </a:endParaRPr>
          </a:p>
          <a:p>
            <a:pPr lvl="1"/>
            <a:r>
              <a:rPr lang="en-US" sz="2400" i="1" dirty="0" smtClean="0"/>
              <a:t>How long are we talking about after work here?</a:t>
            </a:r>
          </a:p>
          <a:p>
            <a:pPr lvl="1"/>
            <a:r>
              <a:rPr lang="en-US" sz="2400" i="1" dirty="0" smtClean="0"/>
              <a:t>What do you think the rate of retention is for this measure currently? </a:t>
            </a:r>
          </a:p>
          <a:p>
            <a:pPr lvl="1"/>
            <a:r>
              <a:rPr lang="en-US" sz="2400" i="1" dirty="0" smtClean="0"/>
              <a:t>What has to happen to your work with clients to increase this measure?</a:t>
            </a:r>
          </a:p>
          <a:p>
            <a:pPr lvl="1"/>
            <a:r>
              <a:rPr lang="en-US" sz="2400" i="1" dirty="0" smtClean="0"/>
              <a:t>Consider the rate as the measure.  What is better, the raw number who go to work or the percent that retain their jobs?</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11</a:t>
            </a:fld>
            <a:endParaRPr lang="en-US" dirty="0"/>
          </a:p>
        </p:txBody>
      </p:sp>
    </p:spTree>
    <p:extLst>
      <p:ext uri="{BB962C8B-B14F-4D97-AF65-F5344CB8AC3E}">
        <p14:creationId xmlns:p14="http://schemas.microsoft.com/office/powerpoint/2010/main" val="3670553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median is the middle number in a series of values that have been ranked in numerical order. If there is an even number of values, you simply take the average of the two middle numbers to calculate the median. The median is different than the mean, which calculates the average. The median was selected over the mean or average quarterly wage to reduce the impact of outliers on this indicator. For example, if an individual worked only 1 day and earned $80 in the quarter, this would pull down the average quarterly wage.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order to include a participant in the Median Earnings- 2</a:t>
            </a:r>
            <a:r>
              <a:rPr lang="en-US" sz="1200" kern="1200" baseline="30000" dirty="0" smtClean="0">
                <a:solidFill>
                  <a:schemeClr val="tx1"/>
                </a:solidFill>
                <a:effectLst/>
                <a:latin typeface="+mn-lt"/>
                <a:ea typeface="+mn-ea"/>
                <a:cs typeface="+mn-cs"/>
              </a:rPr>
              <a:t>nd</a:t>
            </a:r>
            <a:r>
              <a:rPr lang="en-US" sz="1200" kern="1200" dirty="0" smtClean="0">
                <a:solidFill>
                  <a:schemeClr val="tx1"/>
                </a:solidFill>
                <a:effectLst/>
                <a:latin typeface="+mn-lt"/>
                <a:ea typeface="+mn-ea"/>
                <a:cs typeface="+mn-cs"/>
              </a:rPr>
              <a:t> Quarter after Exit indicator, the agency must be able to verify the participant’s wages through a direct wage record match or through supplemental information. The VR agency will need to capture the total earnings in the second quarter after exit for all participants who are employed. The total quarterly earnings will then be ranked from low to high and the median, or middle number will be determined.  </a:t>
            </a:r>
          </a:p>
          <a:p>
            <a:endParaRPr lang="en-US" dirty="0" smtClean="0"/>
          </a:p>
          <a:p>
            <a:r>
              <a:rPr lang="en-US" dirty="0" smtClean="0"/>
              <a:t>Things to consider:</a:t>
            </a:r>
          </a:p>
          <a:p>
            <a:pPr lvl="1"/>
            <a:r>
              <a:rPr lang="en-US" sz="2400" i="1" dirty="0" smtClean="0"/>
              <a:t>What is the median and why is it used?</a:t>
            </a:r>
          </a:p>
          <a:p>
            <a:pPr lvl="1"/>
            <a:r>
              <a:rPr lang="en-US" sz="2400" i="1" dirty="0" smtClean="0"/>
              <a:t>Why do they use the second quarter after exit instead of exit?</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12</a:t>
            </a:fld>
            <a:endParaRPr lang="en-US" dirty="0"/>
          </a:p>
        </p:txBody>
      </p:sp>
    </p:spTree>
    <p:extLst>
      <p:ext uri="{BB962C8B-B14F-4D97-AF65-F5344CB8AC3E}">
        <p14:creationId xmlns:p14="http://schemas.microsoft.com/office/powerpoint/2010/main" val="237221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TAC 17-04 provides joint guidance on Supplemental Wage Data</a:t>
            </a:r>
          </a:p>
          <a:p>
            <a:endParaRPr lang="en-US" dirty="0" smtClean="0"/>
          </a:p>
          <a:p>
            <a:pPr lvl="0">
              <a:lnSpc>
                <a:spcPct val="100000"/>
              </a:lnSpc>
            </a:pPr>
            <a:r>
              <a:rPr lang="en-US" dirty="0" smtClean="0"/>
              <a:t>SWIS:</a:t>
            </a:r>
          </a:p>
          <a:p>
            <a:pPr marL="171450" lvl="0" indent="-171450">
              <a:lnSpc>
                <a:spcPct val="100000"/>
              </a:lnSpc>
              <a:buFont typeface="Arial" panose="020B0604020202020204" pitchFamily="34" charset="0"/>
              <a:buChar char="•"/>
            </a:pPr>
            <a:r>
              <a:rPr lang="en-US" dirty="0" smtClean="0"/>
              <a:t>Permits participating States to exchange interstate wage records for performance accountability purposes under WIOA</a:t>
            </a:r>
          </a:p>
          <a:p>
            <a:pPr marL="171450" lvl="0" indent="-171450">
              <a:lnSpc>
                <a:spcPct val="100000"/>
              </a:lnSpc>
              <a:buFont typeface="Arial" panose="020B0604020202020204" pitchFamily="34" charset="0"/>
              <a:buChar char="•"/>
            </a:pPr>
            <a:r>
              <a:rPr lang="en-US" dirty="0" smtClean="0"/>
              <a:t>Enables all WIOA core programs in States that become signatories to the Agreement to access UI wage records through the SWIS</a:t>
            </a:r>
          </a:p>
          <a:p>
            <a:pPr marL="628650" lvl="1" indent="-171450">
              <a:lnSpc>
                <a:spcPct val="100000"/>
              </a:lnSpc>
              <a:buFont typeface="Arial" panose="020B0604020202020204" pitchFamily="34" charset="0"/>
              <a:buChar char="•"/>
            </a:pPr>
            <a:r>
              <a:rPr lang="en-US" dirty="0" smtClean="0"/>
              <a:t>All States have the option to become signatories to the Agreement, thereby streamlining the ability to engage in interstate wage record sharing between participating States.</a:t>
            </a:r>
          </a:p>
          <a:p>
            <a:pPr marL="171450" lvl="0" indent="-171450">
              <a:lnSpc>
                <a:spcPct val="100000"/>
              </a:lnSpc>
              <a:buFont typeface="Arial" panose="020B0604020202020204" pitchFamily="34" charset="0"/>
              <a:buChar char="•"/>
            </a:pPr>
            <a:r>
              <a:rPr lang="en-US" dirty="0" smtClean="0"/>
              <a:t>If a State elects not to participate in the SWIS, it will need to enter into separate Agreements with other States in order to access interstate UI wage records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SWIS is open for comment until April 26, 2018 at  </a:t>
            </a:r>
            <a:r>
              <a:rPr lang="en-US" sz="1200" u="sng" kern="1200" dirty="0" smtClean="0">
                <a:solidFill>
                  <a:schemeClr val="tx1"/>
                </a:solidFill>
                <a:effectLst/>
                <a:latin typeface="+mn-lt"/>
                <a:ea typeface="+mn-ea"/>
                <a:cs typeface="+mn-cs"/>
                <a:hlinkClick r:id="rId3"/>
              </a:rPr>
              <a:t>SWIS@cds2.com</a:t>
            </a:r>
            <a:r>
              <a:rPr lang="en-US" sz="1200" kern="1200" dirty="0" smtClean="0">
                <a:solidFill>
                  <a:schemeClr val="tx1"/>
                </a:solidFill>
                <a:effectLst/>
                <a:latin typeface="+mn-lt"/>
                <a:ea typeface="+mn-ea"/>
                <a:cs typeface="+mn-cs"/>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94411A61-F608-43C1-A0F9-72BE48135CD6}" type="slidenum">
              <a:rPr lang="en-US" smtClean="0"/>
              <a:pPr/>
              <a:t>13</a:t>
            </a:fld>
            <a:endParaRPr lang="en-US" dirty="0"/>
          </a:p>
        </p:txBody>
      </p:sp>
    </p:spTree>
    <p:extLst>
      <p:ext uri="{BB962C8B-B14F-4D97-AF65-F5344CB8AC3E}">
        <p14:creationId xmlns:p14="http://schemas.microsoft.com/office/powerpoint/2010/main" val="726967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14</a:t>
            </a:fld>
            <a:endParaRPr lang="en-US" dirty="0"/>
          </a:p>
        </p:txBody>
      </p:sp>
    </p:spTree>
    <p:extLst>
      <p:ext uri="{BB962C8B-B14F-4D97-AF65-F5344CB8AC3E}">
        <p14:creationId xmlns:p14="http://schemas.microsoft.com/office/powerpoint/2010/main" val="102597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Credential Attainment indicator measures the percentage of participants enrolled in an education or training program who attain a recognized postsecondary credential or secondary school diploma or equivalent within one year of exit from the core program. This calculation specifically excludes those individuals who are in an on-the-job training program or in customized training. Customized training is a program that is designed specifically for an employer with the goal of converting individuals to employees after they successfully complete the training program. The reason that these two are specifically excluded is that they do not generally lead to a credential.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Things to consider:</a:t>
            </a:r>
          </a:p>
          <a:p>
            <a:pPr lvl="1"/>
            <a:r>
              <a:rPr lang="en-US" sz="2400" i="1" dirty="0" smtClean="0"/>
              <a:t>What are all the options here that you can get credit for?  </a:t>
            </a:r>
          </a:p>
          <a:p>
            <a:pPr lvl="1"/>
            <a:r>
              <a:rPr lang="en-US" sz="2400" i="1" dirty="0" smtClean="0"/>
              <a:t>How many times can you get the credit?</a:t>
            </a:r>
          </a:p>
          <a:p>
            <a:pPr lvl="1"/>
            <a:r>
              <a:rPr lang="en-US" sz="2400" i="1" dirty="0" smtClean="0"/>
              <a:t>Why do they count a year after exit?</a:t>
            </a:r>
          </a:p>
          <a:p>
            <a:pPr lvl="1"/>
            <a:r>
              <a:rPr lang="en-US" sz="2400" i="1" dirty="0" smtClean="0"/>
              <a:t>How do you feel about this?</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15</a:t>
            </a:fld>
            <a:endParaRPr lang="en-US" dirty="0"/>
          </a:p>
        </p:txBody>
      </p:sp>
    </p:spTree>
    <p:extLst>
      <p:ext uri="{BB962C8B-B14F-4D97-AF65-F5344CB8AC3E}">
        <p14:creationId xmlns:p14="http://schemas.microsoft.com/office/powerpoint/2010/main" val="3188900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credential is recognition of measurable technical or industry/occupational skills. They are based on standards endorsed by the industry or employers. Again, they are technical in nature or are advanced skills necessary to work in the occupation or industry.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TAC 17-01 includes a list of the types of acceptable postsecondary credentials that count for this indicator. These are the Associate’s degree, Bachelor’s degree, Post graduate degree for VR only, Occupational licensure, Occupational certificate, and Occupational certification. The difference between an occupational certificate and certification is that the certification is a credential awarded by a certification body based on an individual demonstrating through an examination process that he or she has acquired the designated knowledge, skills, and abilities to perform a specific job. An example of this is the Project Management Professional (PMP) certification issued by the Project Management Institute or a Certified Rehabilitation Counselor certification issued by the Commission on Rehabilitation Counselor Certification. Certificates are educational in nature recognizing successful completion of a program of study (such as Career and Technical Education (CTE) certificates) or occupational certificates for completing a Registered Apprenticeship. Note that the RSA-911 does not breakout certificates and certifications. Both are coded to RSA-911 element 94, Vocational or Technical Certificate, or element 95, Other Recognized Diploma, Degree, or Certificate.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B9A179D-2D27-49E2-B022-8EDDA2EFE682}" type="slidenum">
              <a:rPr lang="en-US" smtClean="0"/>
              <a:t>16</a:t>
            </a:fld>
            <a:endParaRPr lang="en-US" dirty="0"/>
          </a:p>
        </p:txBody>
      </p:sp>
    </p:spTree>
    <p:extLst>
      <p:ext uri="{BB962C8B-B14F-4D97-AF65-F5344CB8AC3E}">
        <p14:creationId xmlns:p14="http://schemas.microsoft.com/office/powerpoint/2010/main" val="2060157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Work readiness certificates and general skill certifications such as the safety and health certifications or food safety certifications do not meet this definition. That is not to say that these skills are not important and should not be developed. Employers want employees to have work readiness skills. Safety and health certifications and food safety certifications are also often requirements for certain occupations, however these are general skills and do not rise to the level of a technical or industry/occupational skill that this indicator is measuring. </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17</a:t>
            </a:fld>
            <a:endParaRPr lang="en-US" dirty="0"/>
          </a:p>
        </p:txBody>
      </p:sp>
    </p:spTree>
    <p:extLst>
      <p:ext uri="{BB962C8B-B14F-4D97-AF65-F5344CB8AC3E}">
        <p14:creationId xmlns:p14="http://schemas.microsoft.com/office/powerpoint/2010/main" val="2777130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diploma must be State-recognized and included in the Every Student Succeeds Act (ESSA), which reauthorized the Elementary and Secondary Education Act of 1965. Equivalents must be recognized by the State as well. There are several high school equivalency tests available. Make sure that you are aware of which tests are recognized by your state.</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Examples of secondary school diplomas and their equivalents include earning the diploma or equivalent through a credit bearing secondary education program, attaining passing scores on a state-recognized high school equivalency test or recognized competency-based assessment, or completing a specified number of college credits. Secondary school certificates of attendance or certificates of completion do not meet the definition of a secondary diploma or equivalent.</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18</a:t>
            </a:fld>
            <a:endParaRPr lang="en-US" dirty="0"/>
          </a:p>
        </p:txBody>
      </p:sp>
    </p:spTree>
    <p:extLst>
      <p:ext uri="{BB962C8B-B14F-4D97-AF65-F5344CB8AC3E}">
        <p14:creationId xmlns:p14="http://schemas.microsoft.com/office/powerpoint/2010/main" val="19127192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Occupational Safety and Health Administration (OSHA) 10 Hour Course that provides awareness of job-related common safety and health hazards, Work/Career Readiness Certificates such as Work Keys, Completion of an Assistive Technology training program, Completion of Orientation and Mobility training, and Secondary School- Certificate of Completion are examples of programs that do not generate a credential for purposes of the credential attainment indicator. Again, skills acquired through these programs are extremely valuable, but they do not meet the standard of the technical or occupational/industry skills defined in WIOA. </a:t>
            </a:r>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19</a:t>
            </a:fld>
            <a:endParaRPr lang="en-US" dirty="0"/>
          </a:p>
        </p:txBody>
      </p:sp>
    </p:spTree>
    <p:extLst>
      <p:ext uri="{BB962C8B-B14F-4D97-AF65-F5344CB8AC3E}">
        <p14:creationId xmlns:p14="http://schemas.microsoft.com/office/powerpoint/2010/main" val="632802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15665852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MSG indicator only includes participants who are in education or training that leads to a recognized postsecondary credential or employment. Participants achieve a positive outcome if they are achieving measurable skills gains, defined as documented academic, technical, occupational, or other forms of progress, towards a credential or employment. Unlike the Credential Attainment indicator, the MSG indicator includes participants in OJT and customized training.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purpose of the MSG indicator is to show measureable progress toward completing a credential, which can often take years to complete. Therefore, this indicator is not exit-based, meaning that a participant can achieve a measurable skill gain while still participating in a program. Progress is determined based on the period of participation rather than waiting until exit to determine results for the indicator. The period of participation for the MSG indicator is generally the program year or the portion of the program year in which an individual is enrolled in education or training that leads to a recognized postsecondary credential or employment. </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Things to Consider:</a:t>
            </a:r>
          </a:p>
          <a:p>
            <a:pPr lvl="1"/>
            <a:r>
              <a:rPr lang="en-US" sz="2400" i="1" dirty="0" smtClean="0"/>
              <a:t>You get credit for having people in training?</a:t>
            </a:r>
          </a:p>
          <a:p>
            <a:pPr lvl="1"/>
            <a:r>
              <a:rPr lang="en-US" sz="2400" i="1" dirty="0" smtClean="0"/>
              <a:t>What is a measureable skill gain?</a:t>
            </a:r>
          </a:p>
          <a:p>
            <a:pPr lvl="1"/>
            <a:r>
              <a:rPr lang="en-US" sz="2400" i="1" dirty="0" smtClean="0"/>
              <a:t>What does VR need to change in order to track progress for open cases?</a:t>
            </a: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20</a:t>
            </a:fld>
            <a:endParaRPr lang="en-US" dirty="0"/>
          </a:p>
        </p:txBody>
      </p:sp>
    </p:spTree>
    <p:extLst>
      <p:ext uri="{BB962C8B-B14F-4D97-AF65-F5344CB8AC3E}">
        <p14:creationId xmlns:p14="http://schemas.microsoft.com/office/powerpoint/2010/main" val="626915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five ways in which a measurable skill gain can be earned. A</a:t>
            </a:r>
            <a:r>
              <a:rPr lang="en-US" baseline="0" dirty="0" smtClean="0"/>
              <a:t> detailed description of these MSG is outlined in the TAC 17-01.</a:t>
            </a:r>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21</a:t>
            </a:fld>
            <a:endParaRPr lang="en-US" dirty="0"/>
          </a:p>
        </p:txBody>
      </p:sp>
    </p:spTree>
    <p:extLst>
      <p:ext uri="{BB962C8B-B14F-4D97-AF65-F5344CB8AC3E}">
        <p14:creationId xmlns:p14="http://schemas.microsoft.com/office/powerpoint/2010/main" val="9465678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22</a:t>
            </a:fld>
            <a:endParaRPr lang="en-US" dirty="0"/>
          </a:p>
        </p:txBody>
      </p:sp>
    </p:spTree>
    <p:extLst>
      <p:ext uri="{BB962C8B-B14F-4D97-AF65-F5344CB8AC3E}">
        <p14:creationId xmlns:p14="http://schemas.microsoft.com/office/powerpoint/2010/main" val="2616596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credential is recognition of </a:t>
            </a:r>
            <a:r>
              <a:rPr lang="en-US" sz="1200" b="1" kern="1200" dirty="0" smtClean="0">
                <a:solidFill>
                  <a:schemeClr val="tx1"/>
                </a:solidFill>
                <a:effectLst/>
                <a:latin typeface="+mn-lt"/>
                <a:ea typeface="+mn-ea"/>
                <a:cs typeface="+mn-cs"/>
              </a:rPr>
              <a:t>measurable technical or industry/occupational skills</a:t>
            </a:r>
            <a:r>
              <a:rPr lang="en-US" sz="1200" kern="1200" dirty="0" smtClean="0">
                <a:solidFill>
                  <a:schemeClr val="tx1"/>
                </a:solidFill>
                <a:effectLst/>
                <a:latin typeface="+mn-lt"/>
                <a:ea typeface="+mn-ea"/>
                <a:cs typeface="+mn-cs"/>
              </a:rPr>
              <a:t>. They are based on standards endorsed by the industry or employers. Again, they are technical in nature or are advanced skills necessary to work in the occupation or industry. The purpose of the MSG indicator is to show measureable progress toward completing a credential, or</a:t>
            </a:r>
            <a:r>
              <a:rPr lang="en-US" sz="1200" kern="1200" baseline="0" dirty="0" smtClean="0">
                <a:solidFill>
                  <a:schemeClr val="tx1"/>
                </a:solidFill>
                <a:effectLst/>
                <a:latin typeface="+mn-lt"/>
                <a:ea typeface="+mn-ea"/>
                <a:cs typeface="+mn-cs"/>
              </a:rPr>
              <a:t> specific skills related to employment.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training programs and skill building services offered through blindness agencies are crucial to building soft skills</a:t>
            </a:r>
            <a:r>
              <a:rPr lang="en-US" sz="1200" kern="1200" baseline="0" dirty="0" smtClean="0">
                <a:solidFill>
                  <a:schemeClr val="tx1"/>
                </a:solidFill>
                <a:effectLst/>
                <a:latin typeface="+mn-lt"/>
                <a:ea typeface="+mn-ea"/>
                <a:cs typeface="+mn-cs"/>
              </a:rPr>
              <a:t> and disability related skills, but do not generally meet the definition of a credential, as it applies to performance.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23</a:t>
            </a:fld>
            <a:endParaRPr lang="en-US" dirty="0"/>
          </a:p>
        </p:txBody>
      </p:sp>
    </p:spTree>
    <p:extLst>
      <p:ext uri="{BB962C8B-B14F-4D97-AF65-F5344CB8AC3E}">
        <p14:creationId xmlns:p14="http://schemas.microsoft.com/office/powerpoint/2010/main" val="5218019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B9A179D-2D27-49E2-B022-8EDDA2EFE682}" type="slidenum">
              <a:rPr lang="en-US" smtClean="0"/>
              <a:t>24</a:t>
            </a:fld>
            <a:endParaRPr lang="en-US" dirty="0"/>
          </a:p>
        </p:txBody>
      </p:sp>
    </p:spTree>
    <p:extLst>
      <p:ext uri="{BB962C8B-B14F-4D97-AF65-F5344CB8AC3E}">
        <p14:creationId xmlns:p14="http://schemas.microsoft.com/office/powerpoint/2010/main" val="33081216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state workforce development system serves two customers: participants or job seekers and employers. This indicator was designed to ensure that businesses are receiving high quality services by gauging three critical needs identified by the business community. These are: providing employers with skilled workers, providing quality engagement and developing productive relationships that extend over periods of time, and providing quality engagement and services to all employers within the state and local economy. </a:t>
            </a:r>
            <a:endParaRPr lang="en-US" dirty="0"/>
          </a:p>
        </p:txBody>
      </p:sp>
      <p:sp>
        <p:nvSpPr>
          <p:cNvPr id="4" name="Slide Number Placeholder 3"/>
          <p:cNvSpPr>
            <a:spLocks noGrp="1"/>
          </p:cNvSpPr>
          <p:nvPr>
            <p:ph type="sldNum" sz="quarter" idx="10"/>
          </p:nvPr>
        </p:nvSpPr>
        <p:spPr/>
        <p:txBody>
          <a:bodyPr/>
          <a:lstStyle/>
          <a:p>
            <a:fld id="{94411A61-F608-43C1-A0F9-72BE48135CD6}" type="slidenum">
              <a:rPr lang="en-US" smtClean="0"/>
              <a:pPr/>
              <a:t>25</a:t>
            </a:fld>
            <a:endParaRPr lang="en-US" dirty="0"/>
          </a:p>
        </p:txBody>
      </p:sp>
    </p:spTree>
    <p:extLst>
      <p:ext uri="{BB962C8B-B14F-4D97-AF65-F5344CB8AC3E}">
        <p14:creationId xmlns:p14="http://schemas.microsoft.com/office/powerpoint/2010/main" val="17928144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26</a:t>
            </a:fld>
            <a:endParaRPr lang="en-US" dirty="0"/>
          </a:p>
        </p:txBody>
      </p:sp>
    </p:spTree>
    <p:extLst>
      <p:ext uri="{BB962C8B-B14F-4D97-AF65-F5344CB8AC3E}">
        <p14:creationId xmlns:p14="http://schemas.microsoft.com/office/powerpoint/2010/main" val="21878231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27</a:t>
            </a:fld>
            <a:endParaRPr lang="en-US" dirty="0"/>
          </a:p>
        </p:txBody>
      </p:sp>
    </p:spTree>
    <p:extLst>
      <p:ext uri="{BB962C8B-B14F-4D97-AF65-F5344CB8AC3E}">
        <p14:creationId xmlns:p14="http://schemas.microsoft.com/office/powerpoint/2010/main" val="29316817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28</a:t>
            </a:fld>
            <a:endParaRPr lang="en-US" dirty="0"/>
          </a:p>
        </p:txBody>
      </p:sp>
    </p:spTree>
    <p:extLst>
      <p:ext uri="{BB962C8B-B14F-4D97-AF65-F5344CB8AC3E}">
        <p14:creationId xmlns:p14="http://schemas.microsoft.com/office/powerpoint/2010/main" val="4699639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Baseline</a:t>
            </a:r>
            <a:r>
              <a:rPr lang="en-US" baseline="0" dirty="0" smtClean="0"/>
              <a:t> Data Reporting Period:</a:t>
            </a:r>
          </a:p>
          <a:p>
            <a:pPr marL="171450" indent="-171450">
              <a:buFont typeface="Arial" panose="020B0604020202020204" pitchFamily="34" charset="0"/>
              <a:buChar char="•"/>
            </a:pPr>
            <a:r>
              <a:rPr lang="en-US" baseline="0" dirty="0" smtClean="0"/>
              <a:t>RSA will use two years of reporting to gather baseline data. The baseline period is from July 1, 2017 through June 30, 2019. This baseline data will be used in the target negotiations for all five participant measures, which will be used in the Unified or Combined State Plans for 2020. There will be no sanctions or penalties during the baseline period, but there will also be no waivers or exceptions made for late reporting. </a:t>
            </a:r>
          </a:p>
          <a:p>
            <a:pPr marL="0" indent="0">
              <a:buFont typeface="Arial" panose="020B0604020202020204" pitchFamily="34" charset="0"/>
              <a:buNone/>
            </a:pPr>
            <a:r>
              <a:rPr lang="en-US" baseline="0" dirty="0" smtClean="0"/>
              <a:t>Quarterly Reporting 911 Data to RSA</a:t>
            </a:r>
          </a:p>
          <a:p>
            <a:pPr marL="171450" indent="-171450">
              <a:buFont typeface="Arial" panose="020B0604020202020204" pitchFamily="34" charset="0"/>
              <a:buChar char="•"/>
            </a:pPr>
            <a:r>
              <a:rPr lang="en-US" baseline="0" dirty="0" smtClean="0"/>
              <a:t>SVRA’s are required to report on a quarterly basis, aligning with the federal program year, July 1 through June 30. Quarterly reports are required to be submitted no later than 45 days after the quarter ends. For example, when Quarter 1, July 1-Sept 30 ends, states will have until November 15 to submit an accurate, quarterly reporting, using the 911 reporting system. </a:t>
            </a:r>
          </a:p>
          <a:p>
            <a:pPr marL="0" indent="0">
              <a:buFont typeface="Arial" panose="020B0604020202020204" pitchFamily="34" charset="0"/>
              <a:buNone/>
            </a:pPr>
            <a:r>
              <a:rPr lang="en-US" baseline="0" dirty="0" smtClean="0"/>
              <a:t>Annual Report</a:t>
            </a:r>
          </a:p>
          <a:p>
            <a:pPr marL="342900" indent="-342900">
              <a:buFont typeface="Arial" panose="020B0604020202020204" pitchFamily="34" charset="0"/>
              <a:buChar char="•"/>
            </a:pPr>
            <a:r>
              <a:rPr lang="en-US" sz="2200" dirty="0" smtClean="0"/>
              <a:t>Due October 1 each year</a:t>
            </a:r>
          </a:p>
          <a:p>
            <a:pPr marL="342900" indent="-342900">
              <a:buFont typeface="Arial" panose="020B0604020202020204" pitchFamily="34" charset="0"/>
              <a:buChar char="•"/>
            </a:pPr>
            <a:r>
              <a:rPr lang="en-US" sz="2200" dirty="0" smtClean="0"/>
              <a:t>VR programs first Annual Report is due October 1, 2018</a:t>
            </a:r>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1B9A179D-2D27-49E2-B022-8EDDA2EFE682}" type="slidenum">
              <a:rPr lang="en-US" smtClean="0"/>
              <a:t>29</a:t>
            </a:fld>
            <a:endParaRPr lang="en-US" dirty="0"/>
          </a:p>
        </p:txBody>
      </p:sp>
    </p:spTree>
    <p:extLst>
      <p:ext uri="{BB962C8B-B14F-4D97-AF65-F5344CB8AC3E}">
        <p14:creationId xmlns:p14="http://schemas.microsoft.com/office/powerpoint/2010/main" val="847577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7460225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RSA will</a:t>
            </a:r>
            <a:r>
              <a:rPr lang="en-US" sz="1200" kern="1200" baseline="0" dirty="0" smtClean="0">
                <a:solidFill>
                  <a:schemeClr val="tx1"/>
                </a:solidFill>
                <a:effectLst/>
                <a:latin typeface="+mn-lt"/>
                <a:ea typeface="+mn-ea"/>
                <a:cs typeface="+mn-cs"/>
              </a:rPr>
              <a:t> auto-populate as much of the AR as possible using RSA-911 data from quarterly submissions. VR agencies will be required to calculate additional sections of the AR. </a:t>
            </a:r>
            <a:r>
              <a:rPr lang="en-US" sz="1200" kern="1200" dirty="0" smtClean="0">
                <a:solidFill>
                  <a:schemeClr val="tx1"/>
                </a:solidFill>
                <a:effectLst/>
                <a:latin typeface="+mn-lt"/>
                <a:ea typeface="+mn-ea"/>
                <a:cs typeface="+mn-cs"/>
              </a:rPr>
              <a:t>Each agency may have additional state mandated reporting requirements, such as compiling a WIOA Annual Report across core programs for submission to the Governor's office. There is no federal requirement for VR agencies to compile their WIOA Annual Reports with the core partners.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B9A179D-2D27-49E2-B022-8EDDA2EFE682}" type="slidenum">
              <a:rPr lang="en-US" smtClean="0"/>
              <a:t>30</a:t>
            </a:fld>
            <a:endParaRPr lang="en-US" dirty="0"/>
          </a:p>
        </p:txBody>
      </p:sp>
    </p:spTree>
    <p:extLst>
      <p:ext uri="{BB962C8B-B14F-4D97-AF65-F5344CB8AC3E}">
        <p14:creationId xmlns:p14="http://schemas.microsoft.com/office/powerpoint/2010/main" val="64718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1B9A179D-2D27-49E2-B022-8EDDA2EFE682}" type="slidenum">
              <a:rPr lang="en-US" smtClean="0"/>
              <a:t>31</a:t>
            </a:fld>
            <a:endParaRPr lang="en-US" dirty="0"/>
          </a:p>
        </p:txBody>
      </p:sp>
    </p:spTree>
    <p:extLst>
      <p:ext uri="{BB962C8B-B14F-4D97-AF65-F5344CB8AC3E}">
        <p14:creationId xmlns:p14="http://schemas.microsoft.com/office/powerpoint/2010/main" val="26088109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32</a:t>
            </a:fld>
            <a:endParaRPr lang="en-US" dirty="0"/>
          </a:p>
        </p:txBody>
      </p:sp>
    </p:spTree>
    <p:extLst>
      <p:ext uri="{BB962C8B-B14F-4D97-AF65-F5344CB8AC3E}">
        <p14:creationId xmlns:p14="http://schemas.microsoft.com/office/powerpoint/2010/main" val="20941630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33</a:t>
            </a:fld>
            <a:endParaRPr lang="en-US" dirty="0"/>
          </a:p>
        </p:txBody>
      </p:sp>
    </p:spTree>
    <p:extLst>
      <p:ext uri="{BB962C8B-B14F-4D97-AF65-F5344CB8AC3E}">
        <p14:creationId xmlns:p14="http://schemas.microsoft.com/office/powerpoint/2010/main" val="19844625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34</a:t>
            </a:fld>
            <a:endParaRPr lang="en-US" dirty="0"/>
          </a:p>
        </p:txBody>
      </p:sp>
    </p:spTree>
    <p:extLst>
      <p:ext uri="{BB962C8B-B14F-4D97-AF65-F5344CB8AC3E}">
        <p14:creationId xmlns:p14="http://schemas.microsoft.com/office/powerpoint/2010/main" val="39545750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35</a:t>
            </a:fld>
            <a:endParaRPr lang="en-US" dirty="0"/>
          </a:p>
        </p:txBody>
      </p:sp>
    </p:spTree>
    <p:extLst>
      <p:ext uri="{BB962C8B-B14F-4D97-AF65-F5344CB8AC3E}">
        <p14:creationId xmlns:p14="http://schemas.microsoft.com/office/powerpoint/2010/main" val="37780622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more an agency can evaluate their overall program</a:t>
            </a:r>
            <a:r>
              <a:rPr lang="en-US" baseline="0" dirty="0" smtClean="0"/>
              <a:t> performance, the better services and outcomes they will have. It is not recommended that agencies ONLY focus on the WIOA performance indicators, though they are crucial for federal success of the program.</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41007935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37</a:t>
            </a:fld>
            <a:endParaRPr lang="en-US" dirty="0"/>
          </a:p>
        </p:txBody>
      </p:sp>
    </p:spTree>
    <p:extLst>
      <p:ext uri="{BB962C8B-B14F-4D97-AF65-F5344CB8AC3E}">
        <p14:creationId xmlns:p14="http://schemas.microsoft.com/office/powerpoint/2010/main" val="9322399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smtClean="0"/>
          </a:p>
        </p:txBody>
      </p:sp>
      <p:sp>
        <p:nvSpPr>
          <p:cNvPr id="4" name="Slide Number Placeholder 3"/>
          <p:cNvSpPr>
            <a:spLocks noGrp="1"/>
          </p:cNvSpPr>
          <p:nvPr>
            <p:ph type="sldNum" sz="quarter" idx="10"/>
          </p:nvPr>
        </p:nvSpPr>
        <p:spPr/>
        <p:txBody>
          <a:bodyPr/>
          <a:lstStyle/>
          <a:p>
            <a:fld id="{1B9A179D-2D27-49E2-B022-8EDDA2EFE682}" type="slidenum">
              <a:rPr lang="en-US" smtClean="0"/>
              <a:t>38</a:t>
            </a:fld>
            <a:endParaRPr lang="en-US" dirty="0"/>
          </a:p>
        </p:txBody>
      </p:sp>
    </p:spTree>
    <p:extLst>
      <p:ext uri="{BB962C8B-B14F-4D97-AF65-F5344CB8AC3E}">
        <p14:creationId xmlns:p14="http://schemas.microsoft.com/office/powerpoint/2010/main" val="28427773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39</a:t>
            </a:fld>
            <a:endParaRPr lang="en-US" dirty="0"/>
          </a:p>
        </p:txBody>
      </p:sp>
    </p:spTree>
    <p:extLst>
      <p:ext uri="{BB962C8B-B14F-4D97-AF65-F5344CB8AC3E}">
        <p14:creationId xmlns:p14="http://schemas.microsoft.com/office/powerpoint/2010/main" val="84472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Performance Accountability Indicators</a:t>
            </a:r>
            <a:r>
              <a:rPr lang="en-US" baseline="0" dirty="0" smtClean="0"/>
              <a:t> are joint measures for all of the core partners, but will be reported individually through each agencies federal partner. </a:t>
            </a:r>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4</a:t>
            </a:fld>
            <a:endParaRPr lang="en-US" dirty="0"/>
          </a:p>
        </p:txBody>
      </p:sp>
    </p:spTree>
    <p:extLst>
      <p:ext uri="{BB962C8B-B14F-4D97-AF65-F5344CB8AC3E}">
        <p14:creationId xmlns:p14="http://schemas.microsoft.com/office/powerpoint/2010/main" val="32686802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30263917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srgbClr val="595959"/>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dirty="0">
              <a:ln>
                <a:noFill/>
              </a:ln>
              <a:solidFill>
                <a:srgbClr val="595959"/>
              </a:solidFill>
              <a:effectLst/>
              <a:uLnTx/>
              <a:uFillTx/>
              <a:latin typeface="Book Antiqua"/>
              <a:ea typeface="+mn-ea"/>
              <a:cs typeface="+mn-cs"/>
            </a:endParaRPr>
          </a:p>
        </p:txBody>
      </p:sp>
    </p:spTree>
    <p:extLst>
      <p:ext uri="{BB962C8B-B14F-4D97-AF65-F5344CB8AC3E}">
        <p14:creationId xmlns:p14="http://schemas.microsoft.com/office/powerpoint/2010/main" val="272692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411A61-F608-43C1-A0F9-72BE48135CD6}" type="slidenum">
              <a:rPr lang="en-US" smtClean="0"/>
              <a:pPr/>
              <a:t>5</a:t>
            </a:fld>
            <a:endParaRPr lang="en-US" dirty="0"/>
          </a:p>
        </p:txBody>
      </p:sp>
    </p:spTree>
    <p:extLst>
      <p:ext uri="{BB962C8B-B14F-4D97-AF65-F5344CB8AC3E}">
        <p14:creationId xmlns:p14="http://schemas.microsoft.com/office/powerpoint/2010/main" val="3147319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6</a:t>
            </a:fld>
            <a:endParaRPr lang="en-US" dirty="0"/>
          </a:p>
        </p:txBody>
      </p:sp>
    </p:spTree>
    <p:extLst>
      <p:ext uri="{BB962C8B-B14F-4D97-AF65-F5344CB8AC3E}">
        <p14:creationId xmlns:p14="http://schemas.microsoft.com/office/powerpoint/2010/main" val="700369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crucial</a:t>
            </a:r>
            <a:r>
              <a:rPr lang="en-US" baseline="0" dirty="0" smtClean="0"/>
              <a:t> that VR agencies understand the requirements of the VR regulations as well as the performance indicators of WIOA.</a:t>
            </a:r>
            <a:endParaRPr lang="en-US" dirty="0"/>
          </a:p>
        </p:txBody>
      </p:sp>
      <p:sp>
        <p:nvSpPr>
          <p:cNvPr id="4" name="Slide Number Placeholder 3"/>
          <p:cNvSpPr>
            <a:spLocks noGrp="1"/>
          </p:cNvSpPr>
          <p:nvPr>
            <p:ph type="sldNum" sz="quarter" idx="10"/>
          </p:nvPr>
        </p:nvSpPr>
        <p:spPr/>
        <p:txBody>
          <a:bodyPr/>
          <a:lstStyle/>
          <a:p>
            <a:fld id="{1B9A179D-2D27-49E2-B022-8EDDA2EFE682}" type="slidenum">
              <a:rPr lang="en-US" smtClean="0"/>
              <a:t>7</a:t>
            </a:fld>
            <a:endParaRPr lang="en-US" dirty="0"/>
          </a:p>
        </p:txBody>
      </p:sp>
    </p:spTree>
    <p:extLst>
      <p:ext uri="{BB962C8B-B14F-4D97-AF65-F5344CB8AC3E}">
        <p14:creationId xmlns:p14="http://schemas.microsoft.com/office/powerpoint/2010/main" val="3269773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Later</a:t>
            </a:r>
            <a:r>
              <a:rPr lang="en-US" baseline="0" dirty="0" smtClean="0"/>
              <a:t> in the presentation we will be discussing why even though these are no longer required, agencies may want to think about continuing to use these for program evaluation and improvement.</a:t>
            </a:r>
            <a:endParaRPr lang="en-US" dirty="0" smtClean="0"/>
          </a:p>
        </p:txBody>
      </p:sp>
      <p:sp>
        <p:nvSpPr>
          <p:cNvPr id="4" name="Slide Number Placeholder 3"/>
          <p:cNvSpPr>
            <a:spLocks noGrp="1"/>
          </p:cNvSpPr>
          <p:nvPr>
            <p:ph type="sldNum" sz="quarter" idx="10"/>
          </p:nvPr>
        </p:nvSpPr>
        <p:spPr/>
        <p:txBody>
          <a:bodyPr/>
          <a:lstStyle/>
          <a:p>
            <a:fld id="{94411A61-F608-43C1-A0F9-72BE48135CD6}" type="slidenum">
              <a:rPr lang="en-US" smtClean="0"/>
              <a:pPr/>
              <a:t>8</a:t>
            </a:fld>
            <a:endParaRPr lang="en-US" dirty="0"/>
          </a:p>
        </p:txBody>
      </p:sp>
    </p:spTree>
    <p:extLst>
      <p:ext uri="{BB962C8B-B14F-4D97-AF65-F5344CB8AC3E}">
        <p14:creationId xmlns:p14="http://schemas.microsoft.com/office/powerpoint/2010/main" val="3848096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mj-lt"/>
              <a:buAutoNum type="arabicPeriod"/>
            </a:pPr>
            <a:r>
              <a:rPr lang="en-US" dirty="0" smtClean="0"/>
              <a:t>% in unsubsidized employment during the second quarter after exit from the program;</a:t>
            </a:r>
          </a:p>
          <a:p>
            <a:pPr marL="457200" indent="-457200">
              <a:buFont typeface="+mj-lt"/>
              <a:buAutoNum type="arabicPeriod"/>
            </a:pPr>
            <a:r>
              <a:rPr lang="en-US" dirty="0" smtClean="0"/>
              <a:t>% in unsubsidized employment during the fourth quarter after exit from the program;</a:t>
            </a:r>
          </a:p>
          <a:p>
            <a:pPr marL="457200" indent="-457200">
              <a:buFont typeface="+mj-lt"/>
              <a:buAutoNum type="arabicPeriod"/>
            </a:pPr>
            <a:r>
              <a:rPr lang="en-US" dirty="0" smtClean="0"/>
              <a:t>Median earnings of those in unsubsidized employment during the second quarter after exit from the program;</a:t>
            </a:r>
          </a:p>
          <a:p>
            <a:pPr marL="457200" indent="-457200">
              <a:buFont typeface="+mj-lt"/>
              <a:buAutoNum type="arabicPeriod"/>
            </a:pPr>
            <a:r>
              <a:rPr lang="en-US" dirty="0" smtClean="0"/>
              <a:t>% of participants who obtained a recognized postsecondary credential or secondary school diploma or equivalent during participation in, or within one year of, exit from the program;</a:t>
            </a:r>
          </a:p>
          <a:p>
            <a:pPr marL="457200" indent="-457200">
              <a:buFont typeface="+mj-lt"/>
              <a:buAutoNum type="arabicPeriod"/>
            </a:pPr>
            <a:r>
              <a:rPr lang="en-US" dirty="0" smtClean="0"/>
              <a:t>% of participants, who during a program year, are in an education or training program that leads to a recognized postsecondary credential or employment and who are achieving measurable skill gains toward such a credential or employment; and</a:t>
            </a:r>
          </a:p>
          <a:p>
            <a:pPr marL="457200" indent="-457200">
              <a:buFont typeface="+mj-lt"/>
              <a:buAutoNum type="arabicPeriod"/>
            </a:pPr>
            <a:r>
              <a:rPr lang="en-US" dirty="0" smtClean="0"/>
              <a:t>Indicators of effectiveness in serving employers.</a:t>
            </a:r>
          </a:p>
          <a:p>
            <a:endParaRPr lang="en-US" dirty="0"/>
          </a:p>
        </p:txBody>
      </p:sp>
      <p:sp>
        <p:nvSpPr>
          <p:cNvPr id="4" name="Slide Number Placeholder 3"/>
          <p:cNvSpPr>
            <a:spLocks noGrp="1"/>
          </p:cNvSpPr>
          <p:nvPr>
            <p:ph type="sldNum" sz="quarter" idx="10"/>
          </p:nvPr>
        </p:nvSpPr>
        <p:spPr/>
        <p:txBody>
          <a:bodyPr/>
          <a:lstStyle/>
          <a:p>
            <a:fld id="{94411A61-F608-43C1-A0F9-72BE48135CD6}" type="slidenum">
              <a:rPr lang="en-US" smtClean="0"/>
              <a:pPr/>
              <a:t>9</a:t>
            </a:fld>
            <a:endParaRPr lang="en-US" dirty="0"/>
          </a:p>
        </p:txBody>
      </p:sp>
    </p:spTree>
    <p:extLst>
      <p:ext uri="{BB962C8B-B14F-4D97-AF65-F5344CB8AC3E}">
        <p14:creationId xmlns:p14="http://schemas.microsoft.com/office/powerpoint/2010/main" val="36825937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en-US" sz="1800" dirty="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229652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79EBE2-DB06-417E-89DC-E639698B012A}" type="datetime1">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852013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F70301-4503-4837-A8B4-9CF407979394}" type="datetime1">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
        <p:nvSpPr>
          <p:cNvPr id="10" name="Rectangle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3" name="Picture Placeholder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Picture Placeholder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967823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50594C-5CE9-4A4D-89B3-04F535024D2E}" type="datetime1">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220114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B2B8EE-A8A8-4D6D-AD9A-5EAFF6FF839A}" type="datetime1">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833183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A846DE-703D-4D26-B79B-D0B0C502C5F2}" type="datetime1">
              <a:rPr lang="en-US" smtClean="0"/>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633292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rgbClr val="034680"/>
                </a:solidFill>
              </a:defRPr>
            </a:lvl1pPr>
          </a:lstStyle>
          <a:p>
            <a:r>
              <a:rPr lang="en-US" dirty="0"/>
              <a:t>Click to edit Master title style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solidFill>
                  <a:srgbClr val="377BB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5" name="Picture Placeholder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dirty="0"/>
              <a:t>Click icon to add picture</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344480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US" sz="1800" dirty="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dirty="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rgbClr val="034680"/>
                </a:solidFill>
              </a:defRPr>
            </a:lvl1pPr>
          </a:lstStyle>
          <a:p>
            <a:r>
              <a:rPr lang="en-US" dirty="0"/>
              <a:t>Click to edit Master title style</a:t>
            </a:r>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rgbClr val="377BBB"/>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2687514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828799"/>
            <a:ext cx="4572000" cy="43434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A7170B-26AC-49B0-89C6-9B79C2EF6DC3}" type="datetime1">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931820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8288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2705100"/>
            <a:ext cx="4572000" cy="346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705100"/>
            <a:ext cx="4572000" cy="3467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4E923D-44F7-48F6-A36C-7F37285BE332}" type="datetime1">
              <a:rPr lang="en-US" smtClean="0"/>
              <a:t>4/3/2018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010659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6CEE28-9C6F-434F-956E-CEC548E27018}" type="datetime1">
              <a:rPr lang="en-US" smtClean="0"/>
              <a:t>4/3/2018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48479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7F764-5620-4CC6-B82D-6E4C668B0020}" type="datetime1">
              <a:rPr lang="en-US" smtClean="0"/>
              <a:t>4/3/2018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130516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DD4D62C-AB1C-4260-AAFD-10E5BD52CFED}" type="datetime1">
              <a:rPr lang="en-US" smtClean="0"/>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386117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B303988C-8AC5-4839-9641-16E1D14BD567}" type="datetime1">
              <a:rPr lang="en-US" smtClean="0"/>
              <a:t>4/3/2018</a:t>
            </a:fld>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7F8E3F6-DE14-48B2-B2BC-6FABA9630FB8}" type="slidenum">
              <a:rPr lang="en-US" smtClean="0"/>
              <a:pPr/>
              <a:t>‹#›</a:t>
            </a:fld>
            <a:endParaRPr lang="en-US" dirty="0"/>
          </a:p>
        </p:txBody>
      </p:sp>
      <p:pic>
        <p:nvPicPr>
          <p:cNvPr id="13" name="Picture 12"/>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004294" y="167627"/>
            <a:ext cx="2069810" cy="562135"/>
          </a:xfrm>
          <a:prstGeom prst="rect">
            <a:avLst/>
          </a:prstGeom>
        </p:spPr>
      </p:pic>
    </p:spTree>
    <p:extLst>
      <p:ext uri="{BB962C8B-B14F-4D97-AF65-F5344CB8AC3E}">
        <p14:creationId xmlns:p14="http://schemas.microsoft.com/office/powerpoint/2010/main" val="105091501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Clr>
          <a:srgbClr val="080808"/>
        </a:buClr>
        <a:buFont typeface="Arial" panose="020B0604020202020204" pitchFamily="34" charset="0"/>
        <a:buChar char="•"/>
        <a:defRPr sz="2400" kern="1200">
          <a:solidFill>
            <a:srgbClr val="034680"/>
          </a:solidFill>
          <a:latin typeface="Arial" panose="020B0604020202020204" pitchFamily="34" charset="0"/>
          <a:ea typeface="+mn-ea"/>
          <a:cs typeface="Arial" panose="020B0604020202020204" pitchFamily="34" charset="0"/>
        </a:defRPr>
      </a:lvl1pPr>
      <a:lvl2pPr marL="548640" indent="-228600" algn="l" defTabSz="914400" rtl="0" eaLnBrk="1" latinLnBrk="0" hangingPunct="1">
        <a:lnSpc>
          <a:spcPct val="90000"/>
        </a:lnSpc>
        <a:spcBef>
          <a:spcPts val="1000"/>
        </a:spcBef>
        <a:buClr>
          <a:srgbClr val="080808"/>
        </a:buClr>
        <a:buFont typeface="Arial" panose="020B0604020202020204" pitchFamily="34" charset="0"/>
        <a:buChar char="•"/>
        <a:defRPr sz="2000" kern="1200">
          <a:solidFill>
            <a:srgbClr val="377BBB"/>
          </a:solidFill>
          <a:latin typeface="Arial" panose="020B0604020202020204" pitchFamily="34" charset="0"/>
          <a:ea typeface="+mn-ea"/>
          <a:cs typeface="Arial" panose="020B0604020202020204" pitchFamily="34" charset="0"/>
        </a:defRPr>
      </a:lvl2pPr>
      <a:lvl3pPr marL="822960" indent="-228600" algn="l" defTabSz="914400" rtl="0" eaLnBrk="1" latinLnBrk="0" hangingPunct="1">
        <a:lnSpc>
          <a:spcPct val="90000"/>
        </a:lnSpc>
        <a:spcBef>
          <a:spcPts val="800"/>
        </a:spcBef>
        <a:buClr>
          <a:srgbClr val="080808"/>
        </a:buClr>
        <a:buFont typeface="Arial" panose="020B0604020202020204" pitchFamily="34" charset="0"/>
        <a:buChar char="•"/>
        <a:defRPr sz="1800" kern="1200">
          <a:solidFill>
            <a:srgbClr val="377BBB"/>
          </a:solidFill>
          <a:latin typeface="Arial" panose="020B0604020202020204" pitchFamily="34" charset="0"/>
          <a:ea typeface="+mn-ea"/>
          <a:cs typeface="Arial" panose="020B0604020202020204" pitchFamily="34" charset="0"/>
        </a:defRPr>
      </a:lvl3pPr>
      <a:lvl4pPr marL="10972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4pPr>
      <a:lvl5pPr marL="1325880" indent="-228600" algn="l" defTabSz="914400" rtl="0" eaLnBrk="1" latinLnBrk="0" hangingPunct="1">
        <a:lnSpc>
          <a:spcPct val="90000"/>
        </a:lnSpc>
        <a:spcBef>
          <a:spcPts val="800"/>
        </a:spcBef>
        <a:buClr>
          <a:srgbClr val="080808"/>
        </a:buClr>
        <a:buFont typeface="Arial" panose="020B0604020202020204" pitchFamily="34" charset="0"/>
        <a:buChar char="•"/>
        <a:defRPr sz="1600" kern="1200">
          <a:solidFill>
            <a:srgbClr val="377BBB"/>
          </a:solidFill>
          <a:latin typeface="Arial" panose="020B0604020202020204" pitchFamily="34" charset="0"/>
          <a:ea typeface="+mn-ea"/>
          <a:cs typeface="Arial" panose="020B060402020202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3.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tags" Target="../tags/tag30.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xml"/><Relationship Id="rId1" Type="http://schemas.openxmlformats.org/officeDocument/2006/relationships/tags" Target="../tags/tag3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38.xml"/><Relationship Id="rId4" Type="http://schemas.openxmlformats.org/officeDocument/2006/relationships/image" Target="../media/image10.jpe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4.xml"/><Relationship Id="rId1" Type="http://schemas.openxmlformats.org/officeDocument/2006/relationships/tags" Target="../tags/tag40.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4.xml"/><Relationship Id="rId1" Type="http://schemas.openxmlformats.org/officeDocument/2006/relationships/tags" Target="../tags/tag4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notesSlide" Target="../notesSlides/notesSlide40.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42.xml"/><Relationship Id="rId6" Type="http://schemas.openxmlformats.org/officeDocument/2006/relationships/hyperlink" Target="mailto:amanda.gerson@dhs.state.nj.us" TargetMode="External"/><Relationship Id="rId5" Type="http://schemas.openxmlformats.org/officeDocument/2006/relationships/hyperlink" Target="mailto:rachel.anderson@wintac.org" TargetMode="External"/><Relationship Id="rId4" Type="http://schemas.openxmlformats.org/officeDocument/2006/relationships/hyperlink" Target="mailto:randerson@ndi-inc.org" TargetMode="Externa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43.xml"/><Relationship Id="rId5" Type="http://schemas.openxmlformats.org/officeDocument/2006/relationships/hyperlink" Target="http://www.cbvi.nj.gov/" TargetMode="External"/><Relationship Id="rId4" Type="http://schemas.openxmlformats.org/officeDocument/2006/relationships/hyperlink" Target="http://www.wintac.org/"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noGrp="1"/>
          </p:cNvSpPr>
          <p:nvPr>
            <p:ph type="ctrTitle"/>
          </p:nvPr>
        </p:nvSpPr>
        <p:spPr>
          <a:xfrm>
            <a:off x="563460" y="1774155"/>
            <a:ext cx="5771301" cy="165484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000" kern="1200">
                <a:solidFill>
                  <a:srgbClr val="034680"/>
                </a:solidFill>
                <a:latin typeface="+mj-lt"/>
                <a:ea typeface="+mj-ea"/>
                <a:cs typeface="+mj-cs"/>
              </a:defRPr>
            </a:lvl1pPr>
          </a:lstStyle>
          <a:p>
            <a:r>
              <a:rPr lang="en-US" sz="3600" dirty="0" smtClean="0"/>
              <a:t>VR Performance Indicators </a:t>
            </a:r>
            <a:endParaRPr lang="en-US" sz="3600" dirty="0"/>
          </a:p>
        </p:txBody>
      </p:sp>
      <p:sp>
        <p:nvSpPr>
          <p:cNvPr id="7" name="Subtitle 5"/>
          <p:cNvSpPr>
            <a:spLocks noGrp="1"/>
          </p:cNvSpPr>
          <p:nvPr>
            <p:ph type="subTitle" idx="1"/>
          </p:nvPr>
        </p:nvSpPr>
        <p:spPr>
          <a:xfrm>
            <a:off x="683650" y="3429000"/>
            <a:ext cx="5767950" cy="1600200"/>
          </a:xfrm>
        </p:spPr>
        <p:txBody>
          <a:bodyPr>
            <a:normAutofit/>
          </a:bodyPr>
          <a:lstStyle/>
          <a:p>
            <a:r>
              <a:rPr lang="en-US" dirty="0"/>
              <a:t>WIOA Common Performance Measures &amp; Implementation </a:t>
            </a:r>
            <a:r>
              <a:rPr lang="en-US" dirty="0" smtClean="0"/>
              <a:t>Strategies</a:t>
            </a:r>
          </a:p>
          <a:p>
            <a:r>
              <a:rPr lang="en-US" sz="2000" dirty="0"/>
              <a:t>NCSAB Spring Conference; April 12, 2018 </a:t>
            </a:r>
          </a:p>
          <a:p>
            <a:endParaRPr lang="en-US" dirty="0"/>
          </a:p>
        </p:txBody>
      </p:sp>
      <p:pic>
        <p:nvPicPr>
          <p:cNvPr id="11" name="Picture 10" descr="This it the WINTAC logo." title="WINTAC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770" y="4853940"/>
            <a:ext cx="4305300" cy="1085850"/>
          </a:xfrm>
          <a:prstGeom prst="rect">
            <a:avLst/>
          </a:prstGeom>
        </p:spPr>
      </p:pic>
      <p:pic>
        <p:nvPicPr>
          <p:cNvPr id="6" name="Picture Placeholder 5" descr="Art found on WINTAC.org. A man in a wheelchair and a person walking next to him. Background is blurred." title="WINTAC art"/>
          <p:cNvPicPr>
            <a:picLocks noGrp="1" noChangeAspect="1"/>
          </p:cNvPicPr>
          <p:nvPr>
            <p:ph type="pic" sz="quarter" idx="10"/>
          </p:nvPr>
        </p:nvPicPr>
        <p:blipFill>
          <a:blip r:embed="rId5">
            <a:extLst>
              <a:ext uri="{28A0092B-C50C-407E-A947-70E740481C1C}">
                <a14:useLocalDpi xmlns:a14="http://schemas.microsoft.com/office/drawing/2010/main" val="0"/>
              </a:ext>
            </a:extLst>
          </a:blip>
          <a:srcRect l="27491" r="27491"/>
          <a:stretch>
            <a:fillRect/>
          </a:stretch>
        </p:blipFill>
        <p:spPr/>
      </p:pic>
    </p:spTree>
    <p:custDataLst>
      <p:tags r:id="rId1"/>
    </p:custDataLst>
    <p:extLst>
      <p:ext uri="{BB962C8B-B14F-4D97-AF65-F5344CB8AC3E}">
        <p14:creationId xmlns:p14="http://schemas.microsoft.com/office/powerpoint/2010/main" val="4276371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2253"/>
            <a:ext cx="9601200" cy="1036850"/>
          </a:xfrm>
        </p:spPr>
        <p:txBody>
          <a:bodyPr/>
          <a:lstStyle/>
          <a:p>
            <a:r>
              <a:rPr lang="en-US" dirty="0" smtClean="0"/>
              <a:t>Employment Rate 2</a:t>
            </a:r>
            <a:r>
              <a:rPr lang="en-US" baseline="30000" dirty="0" smtClean="0"/>
              <a:t>nd</a:t>
            </a:r>
            <a:r>
              <a:rPr lang="en-US" dirty="0" smtClean="0"/>
              <a:t> Quarter After Exit</a:t>
            </a:r>
            <a:endParaRPr lang="en-US" dirty="0"/>
          </a:p>
        </p:txBody>
      </p:sp>
      <p:sp>
        <p:nvSpPr>
          <p:cNvPr id="3" name="Content Placeholder 2"/>
          <p:cNvSpPr>
            <a:spLocks noGrp="1"/>
          </p:cNvSpPr>
          <p:nvPr>
            <p:ph idx="1"/>
          </p:nvPr>
        </p:nvSpPr>
        <p:spPr>
          <a:xfrm>
            <a:off x="1295400" y="1914522"/>
            <a:ext cx="9519488" cy="1386818"/>
          </a:xfrm>
        </p:spPr>
        <p:txBody>
          <a:bodyPr>
            <a:normAutofit/>
          </a:bodyPr>
          <a:lstStyle/>
          <a:p>
            <a:pPr marL="0" indent="0">
              <a:lnSpc>
                <a:spcPct val="100000"/>
              </a:lnSpc>
              <a:buNone/>
            </a:pPr>
            <a:r>
              <a:rPr lang="en-US" sz="2800" dirty="0" smtClean="0"/>
              <a:t>Percentage of participants </a:t>
            </a:r>
            <a:r>
              <a:rPr lang="en-US" sz="2800" dirty="0"/>
              <a:t>in unsubsidized employment during the second quarter after exit from the </a:t>
            </a:r>
            <a:r>
              <a:rPr lang="en-US" sz="2800" dirty="0" smtClean="0"/>
              <a:t>program.</a:t>
            </a:r>
            <a:endParaRPr lang="en-US" sz="2800" dirty="0"/>
          </a:p>
        </p:txBody>
      </p:sp>
      <p:sp>
        <p:nvSpPr>
          <p:cNvPr id="5" name="Slide Number Placeholder 4"/>
          <p:cNvSpPr>
            <a:spLocks noGrp="1"/>
          </p:cNvSpPr>
          <p:nvPr>
            <p:ph type="sldNum" sz="quarter" idx="12"/>
          </p:nvPr>
        </p:nvSpPr>
        <p:spPr/>
        <p:txBody>
          <a:bodyPr/>
          <a:lstStyle/>
          <a:p>
            <a:fld id="{A7F8E3F6-DE14-48B2-B2BC-6FABA9630FB8}" type="slidenum">
              <a:rPr lang="en-US" smtClean="0"/>
              <a:t>10</a:t>
            </a:fld>
            <a:endParaRPr lang="en-US" dirty="0"/>
          </a:p>
        </p:txBody>
      </p:sp>
    </p:spTree>
    <p:custDataLst>
      <p:tags r:id="rId1"/>
    </p:custDataLst>
    <p:extLst>
      <p:ext uri="{BB962C8B-B14F-4D97-AF65-F5344CB8AC3E}">
        <p14:creationId xmlns:p14="http://schemas.microsoft.com/office/powerpoint/2010/main" val="1431126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2253"/>
            <a:ext cx="9601200" cy="1036850"/>
          </a:xfrm>
        </p:spPr>
        <p:txBody>
          <a:bodyPr/>
          <a:lstStyle/>
          <a:p>
            <a:r>
              <a:rPr lang="en-US" dirty="0" smtClean="0"/>
              <a:t>Employment Rate 4</a:t>
            </a:r>
            <a:r>
              <a:rPr lang="en-US" baseline="30000" dirty="0" smtClean="0"/>
              <a:t>th</a:t>
            </a:r>
            <a:r>
              <a:rPr lang="en-US" dirty="0" smtClean="0"/>
              <a:t> Quarter After Exit</a:t>
            </a:r>
            <a:endParaRPr lang="en-US" dirty="0"/>
          </a:p>
        </p:txBody>
      </p:sp>
      <p:sp>
        <p:nvSpPr>
          <p:cNvPr id="3" name="Content Placeholder 2"/>
          <p:cNvSpPr>
            <a:spLocks noGrp="1"/>
          </p:cNvSpPr>
          <p:nvPr>
            <p:ph idx="1"/>
          </p:nvPr>
        </p:nvSpPr>
        <p:spPr>
          <a:xfrm>
            <a:off x="1295400" y="1864425"/>
            <a:ext cx="9601200" cy="1580444"/>
          </a:xfrm>
        </p:spPr>
        <p:txBody>
          <a:bodyPr>
            <a:normAutofit/>
          </a:bodyPr>
          <a:lstStyle/>
          <a:p>
            <a:pPr marL="0" indent="0">
              <a:lnSpc>
                <a:spcPct val="100000"/>
              </a:lnSpc>
              <a:buNone/>
            </a:pPr>
            <a:r>
              <a:rPr lang="en-US" sz="2800" dirty="0" smtClean="0"/>
              <a:t>Percentage of participants </a:t>
            </a:r>
            <a:r>
              <a:rPr lang="en-US" sz="2800" dirty="0"/>
              <a:t>in unsubsidized employment during the fourth quarter after exit from the </a:t>
            </a:r>
            <a:r>
              <a:rPr lang="en-US" sz="2800" dirty="0" smtClean="0"/>
              <a:t>program.</a:t>
            </a:r>
          </a:p>
        </p:txBody>
      </p:sp>
      <p:sp>
        <p:nvSpPr>
          <p:cNvPr id="5" name="Slide Number Placeholder 4"/>
          <p:cNvSpPr>
            <a:spLocks noGrp="1"/>
          </p:cNvSpPr>
          <p:nvPr>
            <p:ph type="sldNum" sz="quarter" idx="12"/>
          </p:nvPr>
        </p:nvSpPr>
        <p:spPr/>
        <p:txBody>
          <a:bodyPr/>
          <a:lstStyle/>
          <a:p>
            <a:fld id="{A7F8E3F6-DE14-48B2-B2BC-6FABA9630FB8}" type="slidenum">
              <a:rPr lang="en-US" smtClean="0"/>
              <a:t>11</a:t>
            </a:fld>
            <a:endParaRPr lang="en-US" dirty="0"/>
          </a:p>
        </p:txBody>
      </p:sp>
    </p:spTree>
    <p:custDataLst>
      <p:tags r:id="rId1"/>
    </p:custDataLst>
    <p:extLst>
      <p:ext uri="{BB962C8B-B14F-4D97-AF65-F5344CB8AC3E}">
        <p14:creationId xmlns:p14="http://schemas.microsoft.com/office/powerpoint/2010/main" val="3422292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8125" y="332253"/>
            <a:ext cx="7260116" cy="1036850"/>
          </a:xfrm>
        </p:spPr>
        <p:txBody>
          <a:bodyPr/>
          <a:lstStyle/>
          <a:p>
            <a:r>
              <a:rPr lang="en-US" dirty="0" smtClean="0"/>
              <a:t>Median Earnings in</a:t>
            </a:r>
            <a:br>
              <a:rPr lang="en-US" dirty="0" smtClean="0"/>
            </a:br>
            <a:r>
              <a:rPr lang="en-US" dirty="0" smtClean="0"/>
              <a:t>the 2</a:t>
            </a:r>
            <a:r>
              <a:rPr lang="en-US" baseline="30000" dirty="0" smtClean="0"/>
              <a:t>nd</a:t>
            </a:r>
            <a:r>
              <a:rPr lang="en-US" dirty="0" smtClean="0"/>
              <a:t> Quarter After Exit</a:t>
            </a:r>
            <a:endParaRPr lang="en-US" dirty="0"/>
          </a:p>
        </p:txBody>
      </p:sp>
      <p:sp>
        <p:nvSpPr>
          <p:cNvPr id="3" name="Content Placeholder 2"/>
          <p:cNvSpPr>
            <a:spLocks noGrp="1"/>
          </p:cNvSpPr>
          <p:nvPr>
            <p:ph idx="1"/>
          </p:nvPr>
        </p:nvSpPr>
        <p:spPr/>
        <p:txBody>
          <a:bodyPr/>
          <a:lstStyle/>
          <a:p>
            <a:pPr marL="0" indent="0">
              <a:lnSpc>
                <a:spcPct val="100000"/>
              </a:lnSpc>
              <a:buNone/>
            </a:pPr>
            <a:r>
              <a:rPr lang="en-US" sz="2800" dirty="0"/>
              <a:t>Median earnings of those in unsubsidized employment during the second quarter after </a:t>
            </a:r>
            <a:r>
              <a:rPr lang="en-US" sz="2800" dirty="0" smtClean="0"/>
              <a:t>exit </a:t>
            </a:r>
            <a:r>
              <a:rPr lang="en-US" sz="2800" dirty="0"/>
              <a:t>from the </a:t>
            </a:r>
            <a:r>
              <a:rPr lang="en-US" sz="2800" dirty="0" smtClean="0"/>
              <a:t>program.</a:t>
            </a:r>
          </a:p>
        </p:txBody>
      </p:sp>
      <p:sp>
        <p:nvSpPr>
          <p:cNvPr id="5" name="Slide Number Placeholder 4"/>
          <p:cNvSpPr>
            <a:spLocks noGrp="1"/>
          </p:cNvSpPr>
          <p:nvPr>
            <p:ph type="sldNum" sz="quarter" idx="12"/>
          </p:nvPr>
        </p:nvSpPr>
        <p:spPr/>
        <p:txBody>
          <a:bodyPr/>
          <a:lstStyle/>
          <a:p>
            <a:fld id="{A7F8E3F6-DE14-48B2-B2BC-6FABA9630FB8}" type="slidenum">
              <a:rPr lang="en-US" smtClean="0"/>
              <a:t>12</a:t>
            </a:fld>
            <a:endParaRPr lang="en-US" dirty="0"/>
          </a:p>
        </p:txBody>
      </p:sp>
    </p:spTree>
    <p:custDataLst>
      <p:tags r:id="rId1"/>
    </p:custDataLst>
    <p:extLst>
      <p:ext uri="{BB962C8B-B14F-4D97-AF65-F5344CB8AC3E}">
        <p14:creationId xmlns:p14="http://schemas.microsoft.com/office/powerpoint/2010/main" val="267902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9142" y="332253"/>
            <a:ext cx="9497458" cy="1036850"/>
          </a:xfrm>
        </p:spPr>
        <p:txBody>
          <a:bodyPr/>
          <a:lstStyle/>
          <a:p>
            <a:r>
              <a:rPr lang="en-US" dirty="0" smtClean="0"/>
              <a:t>How Do We Get Wage Data?</a:t>
            </a:r>
            <a:endParaRPr lang="en-US" dirty="0"/>
          </a:p>
        </p:txBody>
      </p:sp>
      <p:sp>
        <p:nvSpPr>
          <p:cNvPr id="3" name="Content Placeholder 2"/>
          <p:cNvSpPr>
            <a:spLocks noGrp="1"/>
          </p:cNvSpPr>
          <p:nvPr>
            <p:ph idx="1"/>
          </p:nvPr>
        </p:nvSpPr>
        <p:spPr>
          <a:xfrm>
            <a:off x="1295400" y="1906620"/>
            <a:ext cx="9601200" cy="4343400"/>
          </a:xfrm>
        </p:spPr>
        <p:txBody>
          <a:bodyPr>
            <a:normAutofit/>
          </a:bodyPr>
          <a:lstStyle/>
          <a:p>
            <a:pPr>
              <a:lnSpc>
                <a:spcPct val="100000"/>
              </a:lnSpc>
            </a:pPr>
            <a:r>
              <a:rPr lang="en-US" dirty="0" smtClean="0"/>
              <a:t>Direct UI wage record match</a:t>
            </a:r>
          </a:p>
          <a:p>
            <a:pPr>
              <a:lnSpc>
                <a:spcPct val="100000"/>
              </a:lnSpc>
            </a:pPr>
            <a:r>
              <a:rPr lang="en-US" dirty="0" smtClean="0"/>
              <a:t>Federal or military employment records</a:t>
            </a:r>
          </a:p>
          <a:p>
            <a:pPr>
              <a:lnSpc>
                <a:spcPct val="100000"/>
              </a:lnSpc>
            </a:pPr>
            <a:r>
              <a:rPr lang="en-US" dirty="0" smtClean="0"/>
              <a:t>Supplemental wage information </a:t>
            </a:r>
          </a:p>
          <a:p>
            <a:pPr>
              <a:lnSpc>
                <a:spcPct val="100000"/>
              </a:lnSpc>
            </a:pPr>
            <a:r>
              <a:rPr lang="en-US" dirty="0" smtClean="0"/>
              <a:t>State Wage Interchange System (SWIS)</a:t>
            </a:r>
          </a:p>
        </p:txBody>
      </p:sp>
      <p:sp>
        <p:nvSpPr>
          <p:cNvPr id="5" name="Slide Number Placeholder 4"/>
          <p:cNvSpPr>
            <a:spLocks noGrp="1"/>
          </p:cNvSpPr>
          <p:nvPr>
            <p:ph type="sldNum" sz="quarter" idx="12"/>
          </p:nvPr>
        </p:nvSpPr>
        <p:spPr/>
        <p:txBody>
          <a:bodyPr/>
          <a:lstStyle/>
          <a:p>
            <a:fld id="{A7F8E3F6-DE14-48B2-B2BC-6FABA9630FB8}" type="slidenum">
              <a:rPr lang="en-US" smtClean="0"/>
              <a:t>13</a:t>
            </a:fld>
            <a:endParaRPr lang="en-US" dirty="0"/>
          </a:p>
        </p:txBody>
      </p:sp>
    </p:spTree>
    <p:custDataLst>
      <p:tags r:id="rId1"/>
    </p:custDataLst>
    <p:extLst>
      <p:ext uri="{BB962C8B-B14F-4D97-AF65-F5344CB8AC3E}">
        <p14:creationId xmlns:p14="http://schemas.microsoft.com/office/powerpoint/2010/main" val="3965717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4157"/>
            <a:ext cx="9601200" cy="1036850"/>
          </a:xfrm>
        </p:spPr>
        <p:txBody>
          <a:bodyPr/>
          <a:lstStyle/>
          <a:p>
            <a:r>
              <a:rPr lang="en-US" dirty="0" smtClean="0"/>
              <a:t>NJCBVI: Employment Indicator Implementation</a:t>
            </a:r>
            <a:endParaRPr lang="en-US" dirty="0"/>
          </a:p>
        </p:txBody>
      </p:sp>
      <p:sp>
        <p:nvSpPr>
          <p:cNvPr id="3" name="Content Placeholder 2"/>
          <p:cNvSpPr>
            <a:spLocks noGrp="1"/>
          </p:cNvSpPr>
          <p:nvPr>
            <p:ph idx="1"/>
          </p:nvPr>
        </p:nvSpPr>
        <p:spPr/>
        <p:txBody>
          <a:bodyPr/>
          <a:lstStyle/>
          <a:p>
            <a:pPr marL="0" indent="0">
              <a:buNone/>
            </a:pPr>
            <a:r>
              <a:rPr lang="en-US" dirty="0" smtClean="0"/>
              <a:t>What strategies has NJCBVI implemented to assist in gathering data for the employment indicators?</a:t>
            </a:r>
          </a:p>
          <a:p>
            <a:pPr lvl="1"/>
            <a:r>
              <a:rPr lang="en-US" dirty="0" smtClean="0"/>
              <a:t>Communication with consumers regarding data collection needs</a:t>
            </a:r>
          </a:p>
          <a:p>
            <a:pPr lvl="1"/>
            <a:r>
              <a:rPr lang="en-US" dirty="0"/>
              <a:t>UI Wage Records (in-state only)</a:t>
            </a:r>
          </a:p>
          <a:p>
            <a:pPr lvl="1"/>
            <a:r>
              <a:rPr lang="en-US" dirty="0" smtClean="0"/>
              <a:t>Post-Exit follow-up procedures by supervisors</a:t>
            </a:r>
          </a:p>
          <a:p>
            <a:pPr marL="320040" lvl="1" indent="0">
              <a:buNone/>
            </a:pP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14</a:t>
            </a:fld>
            <a:endParaRPr lang="en-US" dirty="0"/>
          </a:p>
        </p:txBody>
      </p:sp>
    </p:spTree>
    <p:custDataLst>
      <p:tags r:id="rId1"/>
    </p:custDataLst>
    <p:extLst>
      <p:ext uri="{BB962C8B-B14F-4D97-AF65-F5344CB8AC3E}">
        <p14:creationId xmlns:p14="http://schemas.microsoft.com/office/powerpoint/2010/main" val="391987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2253"/>
            <a:ext cx="9601200" cy="1036850"/>
          </a:xfrm>
        </p:spPr>
        <p:txBody>
          <a:bodyPr/>
          <a:lstStyle/>
          <a:p>
            <a:r>
              <a:rPr lang="en-US" dirty="0" smtClean="0"/>
              <a:t>Credential Attainment Rate</a:t>
            </a:r>
            <a:endParaRPr lang="en-US" dirty="0"/>
          </a:p>
        </p:txBody>
      </p:sp>
      <p:sp>
        <p:nvSpPr>
          <p:cNvPr id="3" name="Content Placeholder 2"/>
          <p:cNvSpPr>
            <a:spLocks noGrp="1"/>
          </p:cNvSpPr>
          <p:nvPr>
            <p:ph idx="1"/>
          </p:nvPr>
        </p:nvSpPr>
        <p:spPr/>
        <p:txBody>
          <a:bodyPr>
            <a:normAutofit/>
          </a:bodyPr>
          <a:lstStyle/>
          <a:p>
            <a:pPr marL="0" indent="0">
              <a:lnSpc>
                <a:spcPct val="100000"/>
              </a:lnSpc>
              <a:buNone/>
            </a:pPr>
            <a:r>
              <a:rPr lang="en-US" dirty="0" smtClean="0"/>
              <a:t>Percentage </a:t>
            </a:r>
            <a:r>
              <a:rPr lang="en-US" dirty="0"/>
              <a:t>of participants enrolled in an education or training program (excluding </a:t>
            </a:r>
            <a:r>
              <a:rPr lang="en-US" dirty="0" smtClean="0"/>
              <a:t>on-the-job </a:t>
            </a:r>
            <a:r>
              <a:rPr lang="en-US" dirty="0"/>
              <a:t>training </a:t>
            </a:r>
            <a:r>
              <a:rPr lang="en-US" dirty="0" smtClean="0"/>
              <a:t>and </a:t>
            </a:r>
            <a:r>
              <a:rPr lang="en-US" dirty="0"/>
              <a:t>customized training) who attain a recognized </a:t>
            </a:r>
            <a:r>
              <a:rPr lang="en-US" dirty="0" smtClean="0"/>
              <a:t>post-secondary </a:t>
            </a:r>
            <a:r>
              <a:rPr lang="en-US" dirty="0"/>
              <a:t>credential or secondary school diploma or equivalent during participation in, or within one year of, exit from the </a:t>
            </a:r>
            <a:r>
              <a:rPr lang="en-US" dirty="0" smtClean="0"/>
              <a:t>program.</a:t>
            </a:r>
          </a:p>
        </p:txBody>
      </p:sp>
      <p:sp>
        <p:nvSpPr>
          <p:cNvPr id="5" name="Slide Number Placeholder 4"/>
          <p:cNvSpPr>
            <a:spLocks noGrp="1"/>
          </p:cNvSpPr>
          <p:nvPr>
            <p:ph type="sldNum" sz="quarter" idx="12"/>
          </p:nvPr>
        </p:nvSpPr>
        <p:spPr/>
        <p:txBody>
          <a:bodyPr/>
          <a:lstStyle/>
          <a:p>
            <a:fld id="{A7F8E3F6-DE14-48B2-B2BC-6FABA9630FB8}" type="slidenum">
              <a:rPr lang="en-US" smtClean="0"/>
              <a:t>15</a:t>
            </a:fld>
            <a:endParaRPr lang="en-US" dirty="0"/>
          </a:p>
        </p:txBody>
      </p:sp>
    </p:spTree>
    <p:custDataLst>
      <p:tags r:id="rId1"/>
    </p:custDataLst>
    <p:extLst>
      <p:ext uri="{BB962C8B-B14F-4D97-AF65-F5344CB8AC3E}">
        <p14:creationId xmlns:p14="http://schemas.microsoft.com/office/powerpoint/2010/main" val="3282192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208" y="299201"/>
            <a:ext cx="9994392" cy="1036850"/>
          </a:xfrm>
        </p:spPr>
        <p:txBody>
          <a:bodyPr/>
          <a:lstStyle/>
          <a:p>
            <a:r>
              <a:rPr lang="en-US" dirty="0" smtClean="0"/>
              <a:t>Types of Accepted Credentials</a:t>
            </a:r>
            <a:endParaRPr lang="en-US" dirty="0"/>
          </a:p>
        </p:txBody>
      </p:sp>
      <p:sp>
        <p:nvSpPr>
          <p:cNvPr id="3" name="Content Placeholder 2"/>
          <p:cNvSpPr>
            <a:spLocks noGrp="1"/>
          </p:cNvSpPr>
          <p:nvPr>
            <p:ph idx="1"/>
          </p:nvPr>
        </p:nvSpPr>
        <p:spPr>
          <a:xfrm>
            <a:off x="792480" y="1950720"/>
            <a:ext cx="10631424" cy="3998976"/>
          </a:xfrm>
        </p:spPr>
        <p:txBody>
          <a:bodyPr numCol="2" spcCol="548640">
            <a:noAutofit/>
          </a:bodyPr>
          <a:lstStyle/>
          <a:p>
            <a:pPr>
              <a:lnSpc>
                <a:spcPct val="100000"/>
              </a:lnSpc>
            </a:pPr>
            <a:r>
              <a:rPr lang="en-US" dirty="0"/>
              <a:t>Secondary School diploma or recognized equivalent </a:t>
            </a:r>
          </a:p>
          <a:p>
            <a:pPr>
              <a:lnSpc>
                <a:spcPct val="100000"/>
              </a:lnSpc>
            </a:pPr>
            <a:r>
              <a:rPr lang="en-US" dirty="0" smtClean="0"/>
              <a:t>Associate’s </a:t>
            </a:r>
            <a:r>
              <a:rPr lang="en-US" dirty="0"/>
              <a:t>degree </a:t>
            </a:r>
          </a:p>
          <a:p>
            <a:pPr>
              <a:lnSpc>
                <a:spcPct val="100000"/>
              </a:lnSpc>
            </a:pPr>
            <a:r>
              <a:rPr lang="en-US" dirty="0" smtClean="0"/>
              <a:t>Bachelor’s </a:t>
            </a:r>
            <a:r>
              <a:rPr lang="en-US" dirty="0"/>
              <a:t>degree </a:t>
            </a:r>
          </a:p>
          <a:p>
            <a:pPr>
              <a:lnSpc>
                <a:spcPct val="100000"/>
              </a:lnSpc>
            </a:pPr>
            <a:r>
              <a:rPr lang="en-US" dirty="0" smtClean="0"/>
              <a:t>Graduate </a:t>
            </a:r>
            <a:r>
              <a:rPr lang="en-US" dirty="0"/>
              <a:t>degree for purposes of the VR program </a:t>
            </a:r>
          </a:p>
          <a:p>
            <a:pPr>
              <a:lnSpc>
                <a:spcPct val="100000"/>
              </a:lnSpc>
            </a:pPr>
            <a:r>
              <a:rPr lang="en-US" dirty="0" smtClean="0"/>
              <a:t>Occupational </a:t>
            </a:r>
            <a:r>
              <a:rPr lang="en-US" dirty="0"/>
              <a:t>licensure </a:t>
            </a:r>
            <a:r>
              <a:rPr lang="en-US" dirty="0" smtClean="0"/>
              <a:t/>
            </a:r>
            <a:br>
              <a:rPr lang="en-US" dirty="0" smtClean="0"/>
            </a:br>
            <a:endParaRPr lang="en-US" dirty="0"/>
          </a:p>
          <a:p>
            <a:pPr>
              <a:lnSpc>
                <a:spcPct val="100000"/>
              </a:lnSpc>
            </a:pPr>
            <a:r>
              <a:rPr lang="en-US" dirty="0" smtClean="0"/>
              <a:t>Occupational </a:t>
            </a:r>
            <a:r>
              <a:rPr lang="en-US" dirty="0"/>
              <a:t>certificate, including Registered Apprenticeship and Career and Technical Education educational certificates </a:t>
            </a:r>
            <a:endParaRPr lang="en-US" dirty="0" smtClean="0"/>
          </a:p>
          <a:p>
            <a:pPr>
              <a:lnSpc>
                <a:spcPct val="100000"/>
              </a:lnSpc>
            </a:pPr>
            <a:r>
              <a:rPr lang="en-US" dirty="0" smtClean="0"/>
              <a:t>Occupational </a:t>
            </a:r>
            <a:r>
              <a:rPr lang="en-US" dirty="0"/>
              <a:t>certification </a:t>
            </a:r>
          </a:p>
          <a:p>
            <a:pPr>
              <a:lnSpc>
                <a:spcPct val="100000"/>
              </a:lnSpc>
            </a:pPr>
            <a:r>
              <a:rPr lang="en-US" dirty="0" smtClean="0"/>
              <a:t>Other </a:t>
            </a:r>
            <a:r>
              <a:rPr lang="en-US" dirty="0"/>
              <a:t>recognized certificates of industry/occupational skills completion sufficient to qualify for entry-level or advancement in employment</a:t>
            </a:r>
          </a:p>
        </p:txBody>
      </p:sp>
      <p:sp>
        <p:nvSpPr>
          <p:cNvPr id="5" name="Slide Number Placeholder 4"/>
          <p:cNvSpPr>
            <a:spLocks noGrp="1"/>
          </p:cNvSpPr>
          <p:nvPr>
            <p:ph type="sldNum" sz="quarter" idx="12"/>
          </p:nvPr>
        </p:nvSpPr>
        <p:spPr/>
        <p:txBody>
          <a:bodyPr/>
          <a:lstStyle/>
          <a:p>
            <a:fld id="{A7F8E3F6-DE14-48B2-B2BC-6FABA9630FB8}" type="slidenum">
              <a:rPr lang="en-US" smtClean="0"/>
              <a:t>16</a:t>
            </a:fld>
            <a:endParaRPr lang="en-US" dirty="0"/>
          </a:p>
        </p:txBody>
      </p:sp>
    </p:spTree>
    <p:custDataLst>
      <p:tags r:id="rId1"/>
    </p:custDataLst>
    <p:extLst>
      <p:ext uri="{BB962C8B-B14F-4D97-AF65-F5344CB8AC3E}">
        <p14:creationId xmlns:p14="http://schemas.microsoft.com/office/powerpoint/2010/main" val="234824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Post-Secondary Credential Highlights</a:t>
            </a:r>
            <a:endParaRPr lang="en-US" dirty="0"/>
          </a:p>
        </p:txBody>
      </p:sp>
      <p:sp>
        <p:nvSpPr>
          <p:cNvPr id="3" name="Content Placeholder 2"/>
          <p:cNvSpPr>
            <a:spLocks noGrp="1"/>
          </p:cNvSpPr>
          <p:nvPr>
            <p:ph idx="1"/>
          </p:nvPr>
        </p:nvSpPr>
        <p:spPr>
          <a:xfrm>
            <a:off x="1295400" y="1776547"/>
            <a:ext cx="9601200" cy="4703275"/>
          </a:xfrm>
        </p:spPr>
        <p:txBody>
          <a:bodyPr>
            <a:noAutofit/>
          </a:bodyPr>
          <a:lstStyle/>
          <a:p>
            <a:pPr lvl="0">
              <a:lnSpc>
                <a:spcPct val="100000"/>
              </a:lnSpc>
            </a:pPr>
            <a:r>
              <a:rPr lang="en-US" sz="2200" dirty="0"/>
              <a:t>Awarded in recognition of an individual’s attainment of measurable technical or industry/occupational skills necessary to obtain employment or advance within an industry/occupation</a:t>
            </a:r>
          </a:p>
          <a:p>
            <a:pPr lvl="0">
              <a:lnSpc>
                <a:spcPct val="100000"/>
              </a:lnSpc>
            </a:pPr>
            <a:r>
              <a:rPr lang="en-US" sz="2200" dirty="0"/>
              <a:t>Technical or industry/occupational skills based on standards developed or endorsed by employers or industry associations</a:t>
            </a:r>
          </a:p>
          <a:p>
            <a:pPr lvl="0">
              <a:lnSpc>
                <a:spcPct val="100000"/>
              </a:lnSpc>
            </a:pPr>
            <a:r>
              <a:rPr lang="en-US" sz="2200" dirty="0"/>
              <a:t>Neither certificates awarded by workforce development boards nor work readiness certificates are included because neither document the measurable technical or industry/occupational skills</a:t>
            </a:r>
          </a:p>
          <a:p>
            <a:pPr lvl="0">
              <a:lnSpc>
                <a:spcPct val="100000"/>
              </a:lnSpc>
            </a:pPr>
            <a:r>
              <a:rPr lang="en-US" sz="2200" dirty="0"/>
              <a:t>Must recognize technology or industry/occupational skills for specific industry/occupation rather than general skills related to safety, hygiene, etc., even if general skills certificates are broadly required to qualify for entry-level employment or advancement in </a:t>
            </a:r>
            <a:r>
              <a:rPr lang="en-US" sz="2200" dirty="0" smtClean="0"/>
              <a:t>employment</a:t>
            </a:r>
            <a:endParaRPr lang="en-US" sz="2200" dirty="0"/>
          </a:p>
        </p:txBody>
      </p:sp>
      <p:sp>
        <p:nvSpPr>
          <p:cNvPr id="4" name="Slide Number Placeholder 3"/>
          <p:cNvSpPr>
            <a:spLocks noGrp="1"/>
          </p:cNvSpPr>
          <p:nvPr>
            <p:ph type="sldNum" sz="quarter" idx="12"/>
          </p:nvPr>
        </p:nvSpPr>
        <p:spPr/>
        <p:txBody>
          <a:bodyPr/>
          <a:lstStyle/>
          <a:p>
            <a:fld id="{A7F8E3F6-DE14-48B2-B2BC-6FABA9630FB8}" type="slidenum">
              <a:rPr lang="en-US" smtClean="0"/>
              <a:t>17</a:t>
            </a:fld>
            <a:endParaRPr lang="en-US" dirty="0"/>
          </a:p>
        </p:txBody>
      </p:sp>
    </p:spTree>
    <p:custDataLst>
      <p:tags r:id="rId1"/>
    </p:custDataLst>
    <p:extLst>
      <p:ext uri="{BB962C8B-B14F-4D97-AF65-F5344CB8AC3E}">
        <p14:creationId xmlns:p14="http://schemas.microsoft.com/office/powerpoint/2010/main" val="3525015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Credential Highlights</a:t>
            </a:r>
            <a:endParaRPr lang="en-US" dirty="0"/>
          </a:p>
        </p:txBody>
      </p:sp>
      <p:sp>
        <p:nvSpPr>
          <p:cNvPr id="3" name="Content Placeholder 2"/>
          <p:cNvSpPr>
            <a:spLocks noGrp="1"/>
          </p:cNvSpPr>
          <p:nvPr>
            <p:ph idx="1"/>
          </p:nvPr>
        </p:nvSpPr>
        <p:spPr/>
        <p:txBody>
          <a:bodyPr/>
          <a:lstStyle/>
          <a:p>
            <a:pPr lvl="0">
              <a:lnSpc>
                <a:spcPct val="100000"/>
              </a:lnSpc>
            </a:pPr>
            <a:r>
              <a:rPr lang="en-US" dirty="0"/>
              <a:t>A secondary diploma (or alternate diploma) is one that is recognized by a State and that is included for accountability purposes under the Elementary and Secondary Education Act of 1965 (ESEA), as amended by the Every Student Succeeds Act (ESSA).</a:t>
            </a:r>
          </a:p>
          <a:p>
            <a:pPr lvl="0">
              <a:lnSpc>
                <a:spcPct val="100000"/>
              </a:lnSpc>
            </a:pPr>
            <a:r>
              <a:rPr lang="en-US" dirty="0"/>
              <a:t>A </a:t>
            </a:r>
            <a:r>
              <a:rPr lang="en-US" dirty="0" smtClean="0"/>
              <a:t>secondary or recognized </a:t>
            </a:r>
            <a:r>
              <a:rPr lang="en-US" dirty="0"/>
              <a:t>school equivalency certification signifies that a student has completed the requirements for a high school education. The types of recognized equivalents, for those not covered under ESEA, are those recognized by a State.</a:t>
            </a:r>
          </a:p>
          <a:p>
            <a:pPr marL="0" indent="0">
              <a:buNone/>
            </a:pP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18</a:t>
            </a:fld>
            <a:endParaRPr lang="en-US" dirty="0"/>
          </a:p>
        </p:txBody>
      </p:sp>
    </p:spTree>
    <p:custDataLst>
      <p:tags r:id="rId1"/>
    </p:custDataLst>
    <p:extLst>
      <p:ext uri="{BB962C8B-B14F-4D97-AF65-F5344CB8AC3E}">
        <p14:creationId xmlns:p14="http://schemas.microsoft.com/office/powerpoint/2010/main" val="4273271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Credentials that DO NOT Count</a:t>
            </a:r>
            <a:endParaRPr lang="en-US" dirty="0"/>
          </a:p>
        </p:txBody>
      </p:sp>
      <p:sp>
        <p:nvSpPr>
          <p:cNvPr id="3" name="Content Placeholder 2"/>
          <p:cNvSpPr>
            <a:spLocks noGrp="1"/>
          </p:cNvSpPr>
          <p:nvPr>
            <p:ph idx="1"/>
          </p:nvPr>
        </p:nvSpPr>
        <p:spPr/>
        <p:txBody>
          <a:bodyPr/>
          <a:lstStyle/>
          <a:p>
            <a:pPr marL="0" lvl="0" indent="0">
              <a:lnSpc>
                <a:spcPct val="100000"/>
              </a:lnSpc>
              <a:buNone/>
            </a:pPr>
            <a:r>
              <a:rPr lang="en-US" dirty="0"/>
              <a:t>Examples of common certificates that </a:t>
            </a:r>
            <a:r>
              <a:rPr lang="en-US" b="1" dirty="0"/>
              <a:t>do not </a:t>
            </a:r>
            <a:r>
              <a:rPr lang="en-US" dirty="0"/>
              <a:t>meet the credential definition:</a:t>
            </a:r>
          </a:p>
          <a:p>
            <a:pPr lvl="1">
              <a:lnSpc>
                <a:spcPct val="100000"/>
              </a:lnSpc>
            </a:pPr>
            <a:r>
              <a:rPr lang="en-US" sz="2200" dirty="0"/>
              <a:t>Occupational Safety and Health Administration (</a:t>
            </a:r>
            <a:r>
              <a:rPr lang="en-US" sz="2200" dirty="0" smtClean="0"/>
              <a:t>OSHA), CPR/First Aid, Food Handlers, etc.</a:t>
            </a:r>
          </a:p>
          <a:p>
            <a:pPr lvl="1">
              <a:lnSpc>
                <a:spcPct val="100000"/>
              </a:lnSpc>
            </a:pPr>
            <a:r>
              <a:rPr lang="en-US" sz="2200" dirty="0" smtClean="0"/>
              <a:t>Work/Career </a:t>
            </a:r>
            <a:r>
              <a:rPr lang="en-US" sz="2200" dirty="0"/>
              <a:t>Readiness Certificates</a:t>
            </a:r>
          </a:p>
          <a:p>
            <a:pPr lvl="1">
              <a:lnSpc>
                <a:spcPct val="100000"/>
              </a:lnSpc>
            </a:pPr>
            <a:r>
              <a:rPr lang="en-US" sz="2200" dirty="0"/>
              <a:t>Completion of an Assistive Technology training program (e.g., screen reading software)</a:t>
            </a:r>
          </a:p>
          <a:p>
            <a:pPr lvl="1">
              <a:lnSpc>
                <a:spcPct val="100000"/>
              </a:lnSpc>
            </a:pPr>
            <a:r>
              <a:rPr lang="en-US" sz="2200" dirty="0"/>
              <a:t>Completion of Orientation and Mobility training</a:t>
            </a:r>
          </a:p>
          <a:p>
            <a:pPr lvl="1">
              <a:lnSpc>
                <a:spcPct val="100000"/>
              </a:lnSpc>
            </a:pPr>
            <a:r>
              <a:rPr lang="en-US" sz="2200" dirty="0"/>
              <a:t>Secondary </a:t>
            </a:r>
            <a:r>
              <a:rPr lang="en-US" sz="2200" dirty="0" smtClean="0"/>
              <a:t>School - </a:t>
            </a:r>
            <a:r>
              <a:rPr lang="en-US" sz="2200" dirty="0"/>
              <a:t>Certificate of Completion </a:t>
            </a:r>
            <a:endParaRPr lang="en-US" sz="2200" dirty="0" smtClean="0"/>
          </a:p>
          <a:p>
            <a:pPr marL="320040" lvl="1" indent="0">
              <a:buNone/>
            </a:pP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19</a:t>
            </a:fld>
            <a:endParaRPr lang="en-US" dirty="0"/>
          </a:p>
        </p:txBody>
      </p:sp>
    </p:spTree>
    <p:custDataLst>
      <p:tags r:id="rId1"/>
    </p:custDataLst>
    <p:extLst>
      <p:ext uri="{BB962C8B-B14F-4D97-AF65-F5344CB8AC3E}">
        <p14:creationId xmlns:p14="http://schemas.microsoft.com/office/powerpoint/2010/main" val="554096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cs typeface="Arial" panose="020B0604020202020204" pitchFamily="34" charset="0"/>
              </a:rPr>
              <a:t>During This </a:t>
            </a:r>
            <a:r>
              <a:rPr lang="en-US" dirty="0" smtClean="0">
                <a:cs typeface="Arial" panose="020B0604020202020204" pitchFamily="34" charset="0"/>
              </a:rPr>
              <a:t>Session</a:t>
            </a:r>
            <a:endParaRPr lang="en-US" dirty="0"/>
          </a:p>
        </p:txBody>
      </p:sp>
      <p:sp>
        <p:nvSpPr>
          <p:cNvPr id="6" name="Content Placeholder 5"/>
          <p:cNvSpPr>
            <a:spLocks noGrp="1"/>
          </p:cNvSpPr>
          <p:nvPr>
            <p:ph idx="1"/>
          </p:nvPr>
        </p:nvSpPr>
        <p:spPr/>
        <p:txBody>
          <a:bodyPr>
            <a:normAutofit/>
          </a:bodyPr>
          <a:lstStyle/>
          <a:p>
            <a:pPr>
              <a:lnSpc>
                <a:spcPct val="110000"/>
              </a:lnSpc>
            </a:pPr>
            <a:r>
              <a:rPr lang="en-US" sz="2800" dirty="0" smtClean="0"/>
              <a:t>Develop a deeper understanding of the performance indicators required under WIOA.</a:t>
            </a:r>
          </a:p>
          <a:p>
            <a:pPr>
              <a:lnSpc>
                <a:spcPct val="110000"/>
              </a:lnSpc>
            </a:pPr>
            <a:r>
              <a:rPr lang="en-US" sz="2800" dirty="0" smtClean="0"/>
              <a:t>Identify areas of federal compliance vs. agency choice.</a:t>
            </a:r>
          </a:p>
          <a:p>
            <a:pPr>
              <a:lnSpc>
                <a:spcPct val="110000"/>
              </a:lnSpc>
            </a:pPr>
            <a:r>
              <a:rPr lang="en-US" sz="2800" dirty="0" smtClean="0"/>
              <a:t>Discuss strategies for measuring employee performance and adapting VR practice to meet WIOA expectations.</a:t>
            </a:r>
          </a:p>
          <a:p>
            <a:pPr>
              <a:lnSpc>
                <a:spcPct val="110000"/>
              </a:lnSpc>
            </a:pPr>
            <a:r>
              <a:rPr lang="en-US" sz="2800" dirty="0" smtClean="0"/>
              <a:t>Review New Jersey CBVI strategies for follow-up services, tracking and reporting.</a:t>
            </a:r>
            <a:endParaRPr lang="en-US" sz="2800" dirty="0"/>
          </a:p>
          <a:p>
            <a:pPr marL="0" indent="0">
              <a:buNone/>
            </a:pPr>
            <a:endParaRPr lang="en-US" dirty="0"/>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F8E3F6-DE14-48B2-B2BC-6FABA9630FB8}" type="slidenum">
              <a:rPr kumimoji="0" lang="en-US" sz="1000" b="0" i="0" u="none" strike="noStrike" kern="1200" cap="none" spc="0" normalizeH="0" baseline="0" noProof="0" smtClean="0">
                <a:ln>
                  <a:noFill/>
                </a:ln>
                <a:solidFill>
                  <a:srgbClr val="545E74"/>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srgbClr val="545E74"/>
              </a:solidFill>
              <a:effectLst/>
              <a:uLnTx/>
              <a:uFillTx/>
              <a:latin typeface="Book Antiqua"/>
              <a:ea typeface="+mn-ea"/>
              <a:cs typeface="+mn-cs"/>
            </a:endParaRPr>
          </a:p>
        </p:txBody>
      </p:sp>
    </p:spTree>
    <p:custDataLst>
      <p:tags r:id="rId1"/>
    </p:custDataLst>
    <p:extLst>
      <p:ext uri="{BB962C8B-B14F-4D97-AF65-F5344CB8AC3E}">
        <p14:creationId xmlns:p14="http://schemas.microsoft.com/office/powerpoint/2010/main" val="2737776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226" y="310219"/>
            <a:ext cx="9442373" cy="1036850"/>
          </a:xfrm>
        </p:spPr>
        <p:txBody>
          <a:bodyPr/>
          <a:lstStyle/>
          <a:p>
            <a:r>
              <a:rPr lang="en-US" dirty="0" smtClean="0"/>
              <a:t>Measurable Skill Gains</a:t>
            </a:r>
            <a:endParaRPr lang="en-US" dirty="0"/>
          </a:p>
        </p:txBody>
      </p:sp>
      <p:sp>
        <p:nvSpPr>
          <p:cNvPr id="3" name="Content Placeholder 2"/>
          <p:cNvSpPr>
            <a:spLocks noGrp="1"/>
          </p:cNvSpPr>
          <p:nvPr>
            <p:ph idx="1"/>
          </p:nvPr>
        </p:nvSpPr>
        <p:spPr>
          <a:xfrm>
            <a:off x="1553378" y="1828800"/>
            <a:ext cx="8818173" cy="4343400"/>
          </a:xfrm>
        </p:spPr>
        <p:txBody>
          <a:bodyPr>
            <a:normAutofit/>
          </a:bodyPr>
          <a:lstStyle/>
          <a:p>
            <a:pPr marL="0" indent="0">
              <a:lnSpc>
                <a:spcPct val="100000"/>
              </a:lnSpc>
              <a:buNone/>
            </a:pPr>
            <a:r>
              <a:rPr lang="en-US" sz="2600" dirty="0" smtClean="0"/>
              <a:t>Percentage </a:t>
            </a:r>
            <a:r>
              <a:rPr lang="en-US" sz="2600" dirty="0"/>
              <a:t>of </a:t>
            </a:r>
            <a:r>
              <a:rPr lang="en-US" sz="2600" dirty="0" smtClean="0"/>
              <a:t>participants who, </a:t>
            </a:r>
            <a:r>
              <a:rPr lang="en-US" sz="2600" dirty="0"/>
              <a:t>during a program year, </a:t>
            </a:r>
            <a:r>
              <a:rPr lang="en-US" sz="2600" dirty="0" smtClean="0"/>
              <a:t>are </a:t>
            </a:r>
            <a:r>
              <a:rPr lang="en-US" sz="2600" u="sng" dirty="0"/>
              <a:t>in</a:t>
            </a:r>
            <a:r>
              <a:rPr lang="en-US" sz="2600" dirty="0"/>
              <a:t> an education or training program that leads to a recognized </a:t>
            </a:r>
            <a:r>
              <a:rPr lang="en-US" sz="2600" dirty="0" smtClean="0"/>
              <a:t>post-secondary </a:t>
            </a:r>
            <a:r>
              <a:rPr lang="en-US" sz="2600" dirty="0"/>
              <a:t>credential or employment </a:t>
            </a:r>
            <a:r>
              <a:rPr lang="en-US" sz="2600" b="1" u="sng" dirty="0"/>
              <a:t>and</a:t>
            </a:r>
            <a:r>
              <a:rPr lang="en-US" sz="2600" dirty="0"/>
              <a:t> who are </a:t>
            </a:r>
            <a:r>
              <a:rPr lang="en-US" sz="2600" dirty="0" smtClean="0"/>
              <a:t>achieving documented academic, technical, occupational or other forms of progress towards such </a:t>
            </a:r>
            <a:r>
              <a:rPr lang="en-US" sz="2600" dirty="0"/>
              <a:t>a credential or </a:t>
            </a:r>
            <a:r>
              <a:rPr lang="en-US" sz="2600" dirty="0" smtClean="0"/>
              <a:t>employment.</a:t>
            </a:r>
          </a:p>
        </p:txBody>
      </p:sp>
      <p:sp>
        <p:nvSpPr>
          <p:cNvPr id="5" name="Slide Number Placeholder 4"/>
          <p:cNvSpPr>
            <a:spLocks noGrp="1"/>
          </p:cNvSpPr>
          <p:nvPr>
            <p:ph type="sldNum" sz="quarter" idx="12"/>
          </p:nvPr>
        </p:nvSpPr>
        <p:spPr/>
        <p:txBody>
          <a:bodyPr/>
          <a:lstStyle/>
          <a:p>
            <a:fld id="{A7F8E3F6-DE14-48B2-B2BC-6FABA9630FB8}" type="slidenum">
              <a:rPr lang="en-US" smtClean="0"/>
              <a:t>20</a:t>
            </a:fld>
            <a:endParaRPr lang="en-US" dirty="0"/>
          </a:p>
        </p:txBody>
      </p:sp>
    </p:spTree>
    <p:custDataLst>
      <p:tags r:id="rId1"/>
    </p:custDataLst>
    <p:extLst>
      <p:ext uri="{BB962C8B-B14F-4D97-AF65-F5344CB8AC3E}">
        <p14:creationId xmlns:p14="http://schemas.microsoft.com/office/powerpoint/2010/main" val="1138935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6578" y="332253"/>
            <a:ext cx="9350021" cy="1036850"/>
          </a:xfrm>
        </p:spPr>
        <p:txBody>
          <a:bodyPr/>
          <a:lstStyle/>
          <a:p>
            <a:r>
              <a:rPr lang="en-US" dirty="0" smtClean="0"/>
              <a:t>Measurable Skill Gains </a:t>
            </a:r>
            <a:r>
              <a:rPr lang="en-US" sz="2000" dirty="0" smtClean="0"/>
              <a:t>(continued)</a:t>
            </a:r>
            <a:endParaRPr lang="en-US" sz="2000" dirty="0"/>
          </a:p>
        </p:txBody>
      </p:sp>
      <p:sp>
        <p:nvSpPr>
          <p:cNvPr id="3" name="Content Placeholder 2"/>
          <p:cNvSpPr>
            <a:spLocks noGrp="1"/>
          </p:cNvSpPr>
          <p:nvPr>
            <p:ph idx="1"/>
          </p:nvPr>
        </p:nvSpPr>
        <p:spPr>
          <a:xfrm>
            <a:off x="1546578" y="1704524"/>
            <a:ext cx="9227918" cy="4731440"/>
          </a:xfrm>
        </p:spPr>
        <p:txBody>
          <a:bodyPr>
            <a:noAutofit/>
          </a:bodyPr>
          <a:lstStyle/>
          <a:p>
            <a:pPr marL="0" indent="0">
              <a:lnSpc>
                <a:spcPct val="100000"/>
              </a:lnSpc>
              <a:buNone/>
            </a:pPr>
            <a:r>
              <a:rPr lang="en-US" dirty="0" smtClean="0"/>
              <a:t>Five </a:t>
            </a:r>
            <a:r>
              <a:rPr lang="en-US" dirty="0"/>
              <a:t>measures </a:t>
            </a:r>
            <a:r>
              <a:rPr lang="en-US" dirty="0" smtClean="0"/>
              <a:t>of documented progress that specify a skill gain:</a:t>
            </a:r>
          </a:p>
          <a:p>
            <a:pPr marL="777240" lvl="1" indent="-457200">
              <a:lnSpc>
                <a:spcPct val="100000"/>
              </a:lnSpc>
              <a:buFont typeface="+mj-lt"/>
              <a:buAutoNum type="arabicPeriod"/>
            </a:pPr>
            <a:r>
              <a:rPr lang="en-US" dirty="0"/>
              <a:t>Achievement of at least one educational functioning level, if receiving instruction below </a:t>
            </a:r>
            <a:r>
              <a:rPr lang="en-US" dirty="0" smtClean="0"/>
              <a:t>post-secondary </a:t>
            </a:r>
            <a:r>
              <a:rPr lang="en-US" dirty="0"/>
              <a:t>education level</a:t>
            </a:r>
          </a:p>
          <a:p>
            <a:pPr marL="777240" lvl="1" indent="-457200">
              <a:lnSpc>
                <a:spcPct val="100000"/>
              </a:lnSpc>
              <a:buFont typeface="+mj-lt"/>
              <a:buAutoNum type="arabicPeriod"/>
            </a:pPr>
            <a:r>
              <a:rPr lang="en-US" dirty="0" smtClean="0"/>
              <a:t>Attainment </a:t>
            </a:r>
            <a:r>
              <a:rPr lang="en-US" dirty="0"/>
              <a:t>of secondary school diploma or equivalent</a:t>
            </a:r>
          </a:p>
          <a:p>
            <a:pPr marL="777240" lvl="1" indent="-457200">
              <a:lnSpc>
                <a:spcPct val="100000"/>
              </a:lnSpc>
              <a:buFont typeface="+mj-lt"/>
              <a:buAutoNum type="arabicPeriod"/>
            </a:pPr>
            <a:r>
              <a:rPr lang="en-US" dirty="0"/>
              <a:t>Secondary or </a:t>
            </a:r>
            <a:r>
              <a:rPr lang="en-US" dirty="0" smtClean="0"/>
              <a:t>post-secondary </a:t>
            </a:r>
            <a:r>
              <a:rPr lang="en-US" dirty="0"/>
              <a:t>transcript for sufficient number of credit </a:t>
            </a:r>
            <a:r>
              <a:rPr lang="en-US" dirty="0" smtClean="0"/>
              <a:t>hours</a:t>
            </a:r>
          </a:p>
          <a:p>
            <a:pPr marL="777240" lvl="1" indent="-457200">
              <a:lnSpc>
                <a:spcPct val="100000"/>
              </a:lnSpc>
              <a:buFont typeface="+mj-lt"/>
              <a:buAutoNum type="arabicPeriod"/>
            </a:pPr>
            <a:r>
              <a:rPr lang="en-US" dirty="0"/>
              <a:t>Satisfactory progress report toward an established milestone from an employer or training provider</a:t>
            </a:r>
          </a:p>
          <a:p>
            <a:pPr marL="777240" lvl="1" indent="-457200">
              <a:lnSpc>
                <a:spcPct val="100000"/>
              </a:lnSpc>
              <a:buFont typeface="+mj-lt"/>
              <a:buAutoNum type="arabicPeriod"/>
            </a:pPr>
            <a:r>
              <a:rPr lang="en-US" dirty="0"/>
              <a:t>Passage of an exam required for an occupation or progress attaining technical/occupational skills as evidenced by trade-related </a:t>
            </a:r>
            <a:r>
              <a:rPr lang="en-US" dirty="0" smtClean="0"/>
              <a:t>benchmarks</a:t>
            </a:r>
            <a:endParaRPr lang="en-US" dirty="0"/>
          </a:p>
          <a:p>
            <a:pPr marL="0" indent="0">
              <a:lnSpc>
                <a:spcPct val="100000"/>
              </a:lnSpc>
              <a:buNone/>
            </a:pPr>
            <a:r>
              <a:rPr lang="en-US" dirty="0" smtClean="0"/>
              <a:t>Participant based/1 gain/person/participation period</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pPr/>
              <a:t>21</a:t>
            </a:fld>
            <a:endParaRPr lang="en-US" dirty="0"/>
          </a:p>
        </p:txBody>
      </p:sp>
    </p:spTree>
    <p:custDataLst>
      <p:tags r:id="rId1"/>
    </p:custDataLst>
    <p:extLst>
      <p:ext uri="{BB962C8B-B14F-4D97-AF65-F5344CB8AC3E}">
        <p14:creationId xmlns:p14="http://schemas.microsoft.com/office/powerpoint/2010/main" val="3035270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4157"/>
            <a:ext cx="9601200" cy="1036850"/>
          </a:xfrm>
        </p:spPr>
        <p:txBody>
          <a:bodyPr/>
          <a:lstStyle/>
          <a:p>
            <a:r>
              <a:rPr lang="en-US" dirty="0" smtClean="0"/>
              <a:t>Examples: MSG that DO NOT Count</a:t>
            </a:r>
            <a:endParaRPr lang="en-US" dirty="0"/>
          </a:p>
        </p:txBody>
      </p:sp>
      <p:sp>
        <p:nvSpPr>
          <p:cNvPr id="3" name="Content Placeholder 2"/>
          <p:cNvSpPr>
            <a:spLocks noGrp="1"/>
          </p:cNvSpPr>
          <p:nvPr>
            <p:ph idx="1"/>
          </p:nvPr>
        </p:nvSpPr>
        <p:spPr/>
        <p:txBody>
          <a:bodyPr/>
          <a:lstStyle/>
          <a:p>
            <a:pPr marL="0" lvl="0" indent="0">
              <a:lnSpc>
                <a:spcPct val="100000"/>
              </a:lnSpc>
              <a:buNone/>
            </a:pPr>
            <a:r>
              <a:rPr lang="en-US" dirty="0"/>
              <a:t>Examples of common </a:t>
            </a:r>
            <a:r>
              <a:rPr lang="en-US" dirty="0" smtClean="0"/>
              <a:t>skills </a:t>
            </a:r>
            <a:r>
              <a:rPr lang="en-US" dirty="0"/>
              <a:t>that </a:t>
            </a:r>
            <a:r>
              <a:rPr lang="en-US" b="1" dirty="0"/>
              <a:t>do not </a:t>
            </a:r>
            <a:r>
              <a:rPr lang="en-US" dirty="0"/>
              <a:t>meet the </a:t>
            </a:r>
            <a:r>
              <a:rPr lang="en-US" dirty="0" smtClean="0"/>
              <a:t>measurable skill gain </a:t>
            </a:r>
            <a:r>
              <a:rPr lang="en-US" dirty="0"/>
              <a:t>definition</a:t>
            </a:r>
            <a:r>
              <a:rPr lang="en-US" dirty="0" smtClean="0"/>
              <a:t>:</a:t>
            </a:r>
          </a:p>
          <a:p>
            <a:pPr lvl="1">
              <a:lnSpc>
                <a:spcPct val="100000"/>
              </a:lnSpc>
            </a:pPr>
            <a:r>
              <a:rPr lang="en-US" sz="2200" dirty="0" smtClean="0"/>
              <a:t>Yearly progression in Special Education while working toward a certificate of completion</a:t>
            </a:r>
          </a:p>
          <a:p>
            <a:pPr lvl="1">
              <a:lnSpc>
                <a:spcPct val="100000"/>
              </a:lnSpc>
            </a:pPr>
            <a:r>
              <a:rPr lang="en-US" sz="2200" dirty="0" smtClean="0"/>
              <a:t>Transportation skill attainment (e.g. mastering use of public transportation)</a:t>
            </a:r>
          </a:p>
          <a:p>
            <a:pPr lvl="1">
              <a:lnSpc>
                <a:spcPct val="100000"/>
              </a:lnSpc>
            </a:pPr>
            <a:r>
              <a:rPr lang="en-US" sz="2200" dirty="0" smtClean="0"/>
              <a:t>Soft Skills training</a:t>
            </a:r>
          </a:p>
          <a:p>
            <a:pPr lvl="1">
              <a:lnSpc>
                <a:spcPct val="100000"/>
              </a:lnSpc>
            </a:pPr>
            <a:r>
              <a:rPr lang="en-US" sz="2200" dirty="0" smtClean="0"/>
              <a:t>Pre/Post tests demonstrating mastery of O&amp;M skills </a:t>
            </a:r>
          </a:p>
          <a:p>
            <a:pPr lvl="1">
              <a:lnSpc>
                <a:spcPct val="100000"/>
              </a:lnSpc>
            </a:pPr>
            <a:r>
              <a:rPr lang="en-US" sz="2200" dirty="0" smtClean="0"/>
              <a:t>Documented attainment of Microsoft Office skills in JAWS</a:t>
            </a:r>
            <a:endParaRPr lang="en-US" sz="2200" dirty="0"/>
          </a:p>
        </p:txBody>
      </p:sp>
      <p:sp>
        <p:nvSpPr>
          <p:cNvPr id="4" name="Slide Number Placeholder 3"/>
          <p:cNvSpPr>
            <a:spLocks noGrp="1"/>
          </p:cNvSpPr>
          <p:nvPr>
            <p:ph type="sldNum" sz="quarter" idx="12"/>
          </p:nvPr>
        </p:nvSpPr>
        <p:spPr/>
        <p:txBody>
          <a:bodyPr/>
          <a:lstStyle/>
          <a:p>
            <a:fld id="{A7F8E3F6-DE14-48B2-B2BC-6FABA9630FB8}" type="slidenum">
              <a:rPr lang="en-US" smtClean="0"/>
              <a:t>22</a:t>
            </a:fld>
            <a:endParaRPr lang="en-US" dirty="0"/>
          </a:p>
        </p:txBody>
      </p:sp>
    </p:spTree>
    <p:custDataLst>
      <p:tags r:id="rId1"/>
    </p:custDataLst>
    <p:extLst>
      <p:ext uri="{BB962C8B-B14F-4D97-AF65-F5344CB8AC3E}">
        <p14:creationId xmlns:p14="http://schemas.microsoft.com/office/powerpoint/2010/main" val="39772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45446"/>
            <a:ext cx="9601200" cy="1036850"/>
          </a:xfrm>
        </p:spPr>
        <p:txBody>
          <a:bodyPr/>
          <a:lstStyle/>
          <a:p>
            <a:r>
              <a:rPr lang="en-US" dirty="0" smtClean="0"/>
              <a:t>Considerations for Blindness Agencies</a:t>
            </a:r>
            <a:endParaRPr lang="en-US" dirty="0"/>
          </a:p>
        </p:txBody>
      </p:sp>
      <p:sp>
        <p:nvSpPr>
          <p:cNvPr id="3" name="Content Placeholder 2"/>
          <p:cNvSpPr>
            <a:spLocks noGrp="1"/>
          </p:cNvSpPr>
          <p:nvPr>
            <p:ph idx="1"/>
          </p:nvPr>
        </p:nvSpPr>
        <p:spPr/>
        <p:txBody>
          <a:bodyPr>
            <a:normAutofit/>
          </a:bodyPr>
          <a:lstStyle/>
          <a:p>
            <a:pPr marL="0" indent="0">
              <a:lnSpc>
                <a:spcPct val="100000"/>
              </a:lnSpc>
              <a:buNone/>
            </a:pPr>
            <a:r>
              <a:rPr lang="en-US" dirty="0" smtClean="0"/>
              <a:t>What are common training programs and skill-building services offered through your agency?</a:t>
            </a:r>
          </a:p>
          <a:p>
            <a:pPr lvl="1">
              <a:lnSpc>
                <a:spcPct val="100000"/>
              </a:lnSpc>
            </a:pPr>
            <a:r>
              <a:rPr lang="en-US" sz="2200" dirty="0"/>
              <a:t>Completion of an Assistive Technology training program (e.g., screen reading software)</a:t>
            </a:r>
          </a:p>
          <a:p>
            <a:pPr lvl="1">
              <a:lnSpc>
                <a:spcPct val="100000"/>
              </a:lnSpc>
            </a:pPr>
            <a:r>
              <a:rPr lang="en-US" sz="2200" dirty="0"/>
              <a:t>Completion of Orientation and Mobility training</a:t>
            </a:r>
          </a:p>
          <a:p>
            <a:pPr lvl="1">
              <a:lnSpc>
                <a:spcPct val="100000"/>
              </a:lnSpc>
            </a:pPr>
            <a:r>
              <a:rPr lang="en-US" sz="2200" dirty="0"/>
              <a:t>Blindness skills training program (training center</a:t>
            </a:r>
            <a:r>
              <a:rPr lang="en-US" sz="2200" dirty="0" smtClean="0"/>
              <a:t>)</a:t>
            </a:r>
          </a:p>
          <a:p>
            <a:pPr marL="0" indent="0">
              <a:lnSpc>
                <a:spcPct val="100000"/>
              </a:lnSpc>
              <a:buNone/>
            </a:pPr>
            <a:r>
              <a:rPr lang="en-US" dirty="0" smtClean="0"/>
              <a:t>Why do these programs/services generally not count toward the credential attainment and MSG indicators?</a:t>
            </a:r>
          </a:p>
          <a:p>
            <a:pPr lvl="1"/>
            <a:endParaRPr lang="en-US" dirty="0" smtClean="0"/>
          </a:p>
        </p:txBody>
      </p:sp>
      <p:sp>
        <p:nvSpPr>
          <p:cNvPr id="4" name="Slide Number Placeholder 3"/>
          <p:cNvSpPr>
            <a:spLocks noGrp="1"/>
          </p:cNvSpPr>
          <p:nvPr>
            <p:ph type="sldNum" sz="quarter" idx="12"/>
          </p:nvPr>
        </p:nvSpPr>
        <p:spPr/>
        <p:txBody>
          <a:bodyPr/>
          <a:lstStyle/>
          <a:p>
            <a:fld id="{A7F8E3F6-DE14-48B2-B2BC-6FABA9630FB8}" type="slidenum">
              <a:rPr lang="en-US" smtClean="0"/>
              <a:t>23</a:t>
            </a:fld>
            <a:endParaRPr lang="en-US" dirty="0"/>
          </a:p>
        </p:txBody>
      </p:sp>
    </p:spTree>
    <p:custDataLst>
      <p:tags r:id="rId1"/>
    </p:custDataLst>
    <p:extLst>
      <p:ext uri="{BB962C8B-B14F-4D97-AF65-F5344CB8AC3E}">
        <p14:creationId xmlns:p14="http://schemas.microsoft.com/office/powerpoint/2010/main" val="3918819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7244" y="334157"/>
            <a:ext cx="9519356" cy="1036850"/>
          </a:xfrm>
        </p:spPr>
        <p:txBody>
          <a:bodyPr/>
          <a:lstStyle/>
          <a:p>
            <a:r>
              <a:rPr lang="en-US" dirty="0" smtClean="0"/>
              <a:t>NJCBVI: Questions</a:t>
            </a:r>
            <a:endParaRPr lang="en-US" dirty="0"/>
          </a:p>
        </p:txBody>
      </p:sp>
      <p:sp>
        <p:nvSpPr>
          <p:cNvPr id="3" name="Content Placeholder 2"/>
          <p:cNvSpPr>
            <a:spLocks noGrp="1"/>
          </p:cNvSpPr>
          <p:nvPr>
            <p:ph idx="1"/>
          </p:nvPr>
        </p:nvSpPr>
        <p:spPr>
          <a:xfrm>
            <a:off x="1295400" y="1828799"/>
            <a:ext cx="9601200" cy="4546200"/>
          </a:xfrm>
        </p:spPr>
        <p:txBody>
          <a:bodyPr>
            <a:noAutofit/>
          </a:bodyPr>
          <a:lstStyle/>
          <a:p>
            <a:pPr>
              <a:lnSpc>
                <a:spcPct val="100000"/>
              </a:lnSpc>
            </a:pPr>
            <a:r>
              <a:rPr lang="en-US" sz="2000" dirty="0" smtClean="0"/>
              <a:t>How has NJ implemented policies, training, etc., to ensure understanding and accurate tracking and reporting of credentials and skill gains?</a:t>
            </a:r>
          </a:p>
          <a:p>
            <a:pPr lvl="1">
              <a:lnSpc>
                <a:spcPct val="100000"/>
              </a:lnSpc>
            </a:pPr>
            <a:r>
              <a:rPr lang="en-US" dirty="0" smtClean="0"/>
              <a:t>VR 101 series</a:t>
            </a:r>
          </a:p>
          <a:p>
            <a:pPr lvl="1">
              <a:lnSpc>
                <a:spcPct val="100000"/>
              </a:lnSpc>
            </a:pPr>
            <a:r>
              <a:rPr lang="en-US" dirty="0" smtClean="0"/>
              <a:t>“Cheat sheets”</a:t>
            </a:r>
          </a:p>
          <a:p>
            <a:pPr lvl="1">
              <a:lnSpc>
                <a:spcPct val="100000"/>
              </a:lnSpc>
            </a:pPr>
            <a:r>
              <a:rPr lang="en-US" dirty="0" smtClean="0"/>
              <a:t>Data days</a:t>
            </a:r>
          </a:p>
          <a:p>
            <a:pPr lvl="1">
              <a:lnSpc>
                <a:spcPct val="100000"/>
              </a:lnSpc>
            </a:pPr>
            <a:r>
              <a:rPr lang="en-US" dirty="0" smtClean="0"/>
              <a:t>Reviewing data for QA</a:t>
            </a:r>
          </a:p>
          <a:p>
            <a:pPr>
              <a:lnSpc>
                <a:spcPct val="100000"/>
              </a:lnSpc>
            </a:pPr>
            <a:r>
              <a:rPr lang="en-US" sz="2000" dirty="0" smtClean="0"/>
              <a:t>Still a work in progress? What errors or training needs are you finding?</a:t>
            </a:r>
            <a:br>
              <a:rPr lang="en-US" sz="2000" dirty="0" smtClean="0"/>
            </a:br>
            <a:r>
              <a:rPr lang="en-US" sz="2000" dirty="0" smtClean="0"/>
              <a:t>Strategies moving forward?</a:t>
            </a:r>
          </a:p>
          <a:p>
            <a:pPr>
              <a:lnSpc>
                <a:spcPct val="100000"/>
              </a:lnSpc>
            </a:pPr>
            <a:r>
              <a:rPr lang="en-US" sz="2000" dirty="0" smtClean="0"/>
              <a:t>How are you getting staff to understand the difference between the value of services offered through your agency and the performance measures, and that they are tracked differently, but still valuable?</a:t>
            </a:r>
            <a:endParaRPr lang="en-US" sz="2000" dirty="0"/>
          </a:p>
        </p:txBody>
      </p:sp>
      <p:sp>
        <p:nvSpPr>
          <p:cNvPr id="4" name="Slide Number Placeholder 3"/>
          <p:cNvSpPr>
            <a:spLocks noGrp="1"/>
          </p:cNvSpPr>
          <p:nvPr>
            <p:ph type="sldNum" sz="quarter" idx="12"/>
          </p:nvPr>
        </p:nvSpPr>
        <p:spPr/>
        <p:txBody>
          <a:bodyPr/>
          <a:lstStyle/>
          <a:p>
            <a:fld id="{A7F8E3F6-DE14-48B2-B2BC-6FABA9630FB8}" type="slidenum">
              <a:rPr lang="en-US" smtClean="0"/>
              <a:t>24</a:t>
            </a:fld>
            <a:endParaRPr lang="en-US" dirty="0"/>
          </a:p>
        </p:txBody>
      </p:sp>
    </p:spTree>
    <p:custDataLst>
      <p:tags r:id="rId1"/>
    </p:custDataLst>
    <p:extLst>
      <p:ext uri="{BB962C8B-B14F-4D97-AF65-F5344CB8AC3E}">
        <p14:creationId xmlns:p14="http://schemas.microsoft.com/office/powerpoint/2010/main" val="1173214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21236"/>
            <a:ext cx="9601200" cy="1036850"/>
          </a:xfrm>
        </p:spPr>
        <p:txBody>
          <a:bodyPr/>
          <a:lstStyle/>
          <a:p>
            <a:r>
              <a:rPr lang="en-US" dirty="0" smtClean="0"/>
              <a:t>Effectiveness in Serving Employers	</a:t>
            </a:r>
            <a:endParaRPr lang="en-US" dirty="0"/>
          </a:p>
        </p:txBody>
      </p:sp>
      <p:sp>
        <p:nvSpPr>
          <p:cNvPr id="3" name="Content Placeholder 2"/>
          <p:cNvSpPr>
            <a:spLocks noGrp="1"/>
          </p:cNvSpPr>
          <p:nvPr>
            <p:ph idx="1"/>
          </p:nvPr>
        </p:nvSpPr>
        <p:spPr/>
        <p:txBody>
          <a:bodyPr>
            <a:normAutofit/>
          </a:bodyPr>
          <a:lstStyle/>
          <a:p>
            <a:pPr>
              <a:lnSpc>
                <a:spcPct val="100000"/>
              </a:lnSpc>
            </a:pPr>
            <a:r>
              <a:rPr lang="en-US" dirty="0" smtClean="0"/>
              <a:t>States choose 2-3 ways to measure level of performance; shared outcome among programs for the state:</a:t>
            </a:r>
          </a:p>
          <a:p>
            <a:pPr lvl="1">
              <a:lnSpc>
                <a:spcPct val="100000"/>
              </a:lnSpc>
            </a:pPr>
            <a:r>
              <a:rPr lang="en-US" dirty="0">
                <a:solidFill>
                  <a:schemeClr val="accent3"/>
                </a:solidFill>
              </a:rPr>
              <a:t>Retention with the same employer in the 2nd and 4th quarters after exit</a:t>
            </a:r>
          </a:p>
          <a:p>
            <a:pPr lvl="1">
              <a:lnSpc>
                <a:spcPct val="100000"/>
              </a:lnSpc>
            </a:pPr>
            <a:r>
              <a:rPr lang="en-US" dirty="0">
                <a:solidFill>
                  <a:schemeClr val="accent3"/>
                </a:solidFill>
              </a:rPr>
              <a:t>Employer Penetration Rate</a:t>
            </a:r>
          </a:p>
          <a:p>
            <a:pPr lvl="1">
              <a:lnSpc>
                <a:spcPct val="100000"/>
              </a:lnSpc>
            </a:pPr>
            <a:r>
              <a:rPr lang="en-US" dirty="0">
                <a:solidFill>
                  <a:schemeClr val="accent3"/>
                </a:solidFill>
              </a:rPr>
              <a:t>Repeat Business Customer Rate</a:t>
            </a:r>
          </a:p>
          <a:p>
            <a:pPr lvl="0">
              <a:lnSpc>
                <a:spcPct val="100000"/>
              </a:lnSpc>
            </a:pPr>
            <a:r>
              <a:rPr lang="en-US" dirty="0"/>
              <a:t>Piloting indicators in PY16 </a:t>
            </a:r>
            <a:r>
              <a:rPr lang="en-US" dirty="0" smtClean="0"/>
              <a:t>and PY17</a:t>
            </a:r>
          </a:p>
          <a:p>
            <a:pPr>
              <a:lnSpc>
                <a:spcPct val="100000"/>
              </a:lnSpc>
            </a:pPr>
            <a:r>
              <a:rPr lang="en-US" dirty="0"/>
              <a:t>States are encouraged to develop their own </a:t>
            </a:r>
            <a:r>
              <a:rPr lang="en-US" dirty="0" smtClean="0"/>
              <a:t>indicator</a:t>
            </a:r>
            <a:endParaRPr lang="en-US" dirty="0"/>
          </a:p>
        </p:txBody>
      </p:sp>
      <p:sp>
        <p:nvSpPr>
          <p:cNvPr id="5" name="Slide Number Placeholder 4"/>
          <p:cNvSpPr>
            <a:spLocks noGrp="1"/>
          </p:cNvSpPr>
          <p:nvPr>
            <p:ph type="sldNum" sz="quarter" idx="12"/>
          </p:nvPr>
        </p:nvSpPr>
        <p:spPr/>
        <p:txBody>
          <a:bodyPr/>
          <a:lstStyle/>
          <a:p>
            <a:fld id="{A7F8E3F6-DE14-48B2-B2BC-6FABA9630FB8}" type="slidenum">
              <a:rPr lang="en-US" smtClean="0"/>
              <a:t>25</a:t>
            </a:fld>
            <a:endParaRPr lang="en-US" dirty="0"/>
          </a:p>
        </p:txBody>
      </p:sp>
    </p:spTree>
    <p:custDataLst>
      <p:tags r:id="rId1"/>
    </p:custDataLst>
    <p:extLst>
      <p:ext uri="{BB962C8B-B14F-4D97-AF65-F5344CB8AC3E}">
        <p14:creationId xmlns:p14="http://schemas.microsoft.com/office/powerpoint/2010/main" val="2772772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4157"/>
            <a:ext cx="9601200" cy="1036850"/>
          </a:xfrm>
        </p:spPr>
        <p:txBody>
          <a:bodyPr/>
          <a:lstStyle/>
          <a:p>
            <a:r>
              <a:rPr lang="en-US" dirty="0" smtClean="0"/>
              <a:t>NJCBVI: Partners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Core program partners</a:t>
            </a:r>
          </a:p>
          <a:p>
            <a:pPr lvl="1"/>
            <a:r>
              <a:rPr lang="en-US" dirty="0" smtClean="0"/>
              <a:t>Co-sponsored events with DVRS &amp; One-Stops</a:t>
            </a:r>
          </a:p>
          <a:p>
            <a:pPr lvl="1"/>
            <a:r>
              <a:rPr lang="en-US" dirty="0" smtClean="0"/>
              <a:t>Collaborating with LWD and sharing SalesForce App (early adopter)</a:t>
            </a:r>
          </a:p>
          <a:p>
            <a:pPr lvl="1"/>
            <a:r>
              <a:rPr lang="en-US" dirty="0" smtClean="0"/>
              <a:t>Maintain relationship with SETC (state WIB) through SRC and their meetings</a:t>
            </a:r>
          </a:p>
          <a:p>
            <a:pPr lvl="1"/>
            <a:r>
              <a:rPr lang="en-US" dirty="0" smtClean="0"/>
              <a:t>Talent Networks membership and Targeted Industry Partnership attendance</a:t>
            </a:r>
          </a:p>
          <a:p>
            <a:pPr marL="0" indent="0">
              <a:buNone/>
            </a:pPr>
            <a:r>
              <a:rPr lang="en-US" dirty="0" smtClean="0"/>
              <a:t>Pros/cons</a:t>
            </a:r>
          </a:p>
          <a:p>
            <a:pPr lvl="1"/>
            <a:r>
              <a:rPr lang="en-US" dirty="0" smtClean="0"/>
              <a:t>Pros: </a:t>
            </a:r>
            <a:r>
              <a:rPr lang="en-US" dirty="0"/>
              <a:t>I</a:t>
            </a:r>
            <a:r>
              <a:rPr lang="en-US" dirty="0" smtClean="0"/>
              <a:t>ncreased bandwidth, utilizing existing connections, one-stop-shopping for businesses</a:t>
            </a:r>
          </a:p>
          <a:p>
            <a:pPr lvl="1"/>
            <a:r>
              <a:rPr lang="en-US" dirty="0" smtClean="0"/>
              <a:t>“Cons:” Different emphasis by partners, “territorial” of business relationships, building trust takes time</a:t>
            </a:r>
          </a:p>
        </p:txBody>
      </p:sp>
      <p:sp>
        <p:nvSpPr>
          <p:cNvPr id="4" name="Slide Number Placeholder 3"/>
          <p:cNvSpPr>
            <a:spLocks noGrp="1"/>
          </p:cNvSpPr>
          <p:nvPr>
            <p:ph type="sldNum" sz="quarter" idx="12"/>
          </p:nvPr>
        </p:nvSpPr>
        <p:spPr/>
        <p:txBody>
          <a:bodyPr/>
          <a:lstStyle/>
          <a:p>
            <a:fld id="{A7F8E3F6-DE14-48B2-B2BC-6FABA9630FB8}" type="slidenum">
              <a:rPr lang="en-US" smtClean="0"/>
              <a:t>26</a:t>
            </a:fld>
            <a:endParaRPr lang="en-US" dirty="0"/>
          </a:p>
        </p:txBody>
      </p:sp>
    </p:spTree>
    <p:custDataLst>
      <p:tags r:id="rId1"/>
    </p:custDataLst>
    <p:extLst>
      <p:ext uri="{BB962C8B-B14F-4D97-AF65-F5344CB8AC3E}">
        <p14:creationId xmlns:p14="http://schemas.microsoft.com/office/powerpoint/2010/main" val="2234343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45446"/>
            <a:ext cx="9601200" cy="1036850"/>
          </a:xfrm>
        </p:spPr>
        <p:txBody>
          <a:bodyPr/>
          <a:lstStyle/>
          <a:p>
            <a:r>
              <a:rPr lang="en-US" dirty="0" smtClean="0"/>
              <a:t>NJCBVI: Strategies and Challenges</a:t>
            </a:r>
            <a:endParaRPr lang="en-US" dirty="0"/>
          </a:p>
        </p:txBody>
      </p:sp>
      <p:sp>
        <p:nvSpPr>
          <p:cNvPr id="3" name="Content Placeholder 2"/>
          <p:cNvSpPr>
            <a:spLocks noGrp="1"/>
          </p:cNvSpPr>
          <p:nvPr>
            <p:ph idx="1"/>
          </p:nvPr>
        </p:nvSpPr>
        <p:spPr>
          <a:xfrm>
            <a:off x="1295400" y="1828799"/>
            <a:ext cx="9601200" cy="4546199"/>
          </a:xfrm>
        </p:spPr>
        <p:txBody>
          <a:bodyPr>
            <a:normAutofit/>
          </a:bodyPr>
          <a:lstStyle/>
          <a:p>
            <a:pPr marL="0" indent="0">
              <a:lnSpc>
                <a:spcPct val="100000"/>
              </a:lnSpc>
              <a:buNone/>
            </a:pPr>
            <a:r>
              <a:rPr lang="en-US" dirty="0" smtClean="0"/>
              <a:t>Strategies for moving forward</a:t>
            </a:r>
          </a:p>
          <a:p>
            <a:pPr lvl="1">
              <a:lnSpc>
                <a:spcPct val="100000"/>
              </a:lnSpc>
            </a:pPr>
            <a:r>
              <a:rPr lang="en-US" dirty="0" smtClean="0"/>
              <a:t>Continued and expanded partnerships</a:t>
            </a:r>
          </a:p>
          <a:p>
            <a:pPr lvl="1">
              <a:lnSpc>
                <a:spcPct val="100000"/>
              </a:lnSpc>
            </a:pPr>
            <a:r>
              <a:rPr lang="en-US" dirty="0" smtClean="0"/>
              <a:t>Co-sponsored events to increase trust and relationships with partners</a:t>
            </a:r>
          </a:p>
          <a:p>
            <a:pPr lvl="1">
              <a:lnSpc>
                <a:spcPct val="100000"/>
              </a:lnSpc>
            </a:pPr>
            <a:r>
              <a:rPr lang="en-US" dirty="0" smtClean="0"/>
              <a:t>Focus on education and work experiences, internships and progressive employment</a:t>
            </a:r>
          </a:p>
          <a:p>
            <a:pPr lvl="1">
              <a:lnSpc>
                <a:spcPct val="100000"/>
              </a:lnSpc>
            </a:pPr>
            <a:r>
              <a:rPr lang="en-US" dirty="0" smtClean="0"/>
              <a:t>Intentional collaboration to bring business reps from the different partners together</a:t>
            </a:r>
          </a:p>
          <a:p>
            <a:pPr marL="0" indent="0">
              <a:lnSpc>
                <a:spcPct val="100000"/>
              </a:lnSpc>
              <a:buNone/>
            </a:pPr>
            <a:r>
              <a:rPr lang="en-US" dirty="0" smtClean="0"/>
              <a:t>Challenges</a:t>
            </a:r>
          </a:p>
          <a:p>
            <a:pPr lvl="1">
              <a:lnSpc>
                <a:spcPct val="100000"/>
              </a:lnSpc>
            </a:pPr>
            <a:r>
              <a:rPr lang="en-US" dirty="0" smtClean="0"/>
              <a:t>Different departments, so we have to “push” in</a:t>
            </a:r>
          </a:p>
          <a:p>
            <a:pPr lvl="1">
              <a:lnSpc>
                <a:spcPct val="100000"/>
              </a:lnSpc>
            </a:pPr>
            <a:r>
              <a:rPr lang="en-US" dirty="0" smtClean="0"/>
              <a:t>Candidate pipeline not as robust</a:t>
            </a: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27</a:t>
            </a:fld>
            <a:endParaRPr lang="en-US" dirty="0"/>
          </a:p>
        </p:txBody>
      </p:sp>
    </p:spTree>
    <p:custDataLst>
      <p:tags r:id="rId1"/>
    </p:custDataLst>
    <p:extLst>
      <p:ext uri="{BB962C8B-B14F-4D97-AF65-F5344CB8AC3E}">
        <p14:creationId xmlns:p14="http://schemas.microsoft.com/office/powerpoint/2010/main" val="1163723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272" y="332253"/>
            <a:ext cx="8759328" cy="1036850"/>
          </a:xfrm>
        </p:spPr>
        <p:txBody>
          <a:bodyPr/>
          <a:lstStyle/>
          <a:p>
            <a:r>
              <a:rPr lang="en-US" dirty="0" smtClean="0"/>
              <a:t>Fiscal Year vs. Program Year</a:t>
            </a:r>
            <a:endParaRPr lang="en-US" dirty="0"/>
          </a:p>
        </p:txBody>
      </p:sp>
      <p:grpSp>
        <p:nvGrpSpPr>
          <p:cNvPr id="4" name="Group 3" descr="Calendar art: Federal Fiscal Year October 1-September 30." title="Federal Fiscal Year October 1-September 30"/>
          <p:cNvGrpSpPr>
            <a:grpSpLocks noChangeAspect="1"/>
          </p:cNvGrpSpPr>
          <p:nvPr/>
        </p:nvGrpSpPr>
        <p:grpSpPr>
          <a:xfrm>
            <a:off x="2374598" y="2017174"/>
            <a:ext cx="7442804" cy="1964551"/>
            <a:chOff x="1188719" y="1447802"/>
            <a:chExt cx="6766186" cy="1785955"/>
          </a:xfrm>
        </p:grpSpPr>
        <p:grpSp>
          <p:nvGrpSpPr>
            <p:cNvPr id="5" name="Group 4"/>
            <p:cNvGrpSpPr/>
            <p:nvPr/>
          </p:nvGrpSpPr>
          <p:grpSpPr>
            <a:xfrm>
              <a:off x="1188719" y="1447802"/>
              <a:ext cx="6766186" cy="1785955"/>
              <a:chOff x="1188719" y="1447800"/>
              <a:chExt cx="6766186" cy="1785955"/>
            </a:xfrm>
          </p:grpSpPr>
          <p:grpSp>
            <p:nvGrpSpPr>
              <p:cNvPr id="8" name="Group 7"/>
              <p:cNvGrpSpPr/>
              <p:nvPr/>
            </p:nvGrpSpPr>
            <p:grpSpPr>
              <a:xfrm>
                <a:off x="1188719" y="1447800"/>
                <a:ext cx="6766186" cy="1785955"/>
                <a:chOff x="1188719" y="1728064"/>
                <a:chExt cx="6766186" cy="1785955"/>
              </a:xfrm>
            </p:grpSpPr>
            <p:grpSp>
              <p:nvGrpSpPr>
                <p:cNvPr id="10" name="Group 9"/>
                <p:cNvGrpSpPr/>
                <p:nvPr/>
              </p:nvGrpSpPr>
              <p:grpSpPr>
                <a:xfrm>
                  <a:off x="1188719" y="1728064"/>
                  <a:ext cx="6766186" cy="1785955"/>
                  <a:chOff x="1188907" y="1981200"/>
                  <a:chExt cx="6766186" cy="1785955"/>
                </a:xfrm>
              </p:grpSpPr>
              <p:sp>
                <p:nvSpPr>
                  <p:cNvPr id="12" name="Oval 11"/>
                  <p:cNvSpPr>
                    <a:spLocks/>
                  </p:cNvSpPr>
                  <p:nvPr/>
                </p:nvSpPr>
                <p:spPr>
                  <a:xfrm>
                    <a:off x="1188907" y="1984075"/>
                    <a:ext cx="1783080" cy="1783080"/>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solidFill>
                        <a:srgbClr val="2E2E2E"/>
                      </a:solidFill>
                      <a:latin typeface="Century Gothic" panose="020B0502020202020204" pitchFamily="34" charset="0"/>
                    </a:endParaRPr>
                  </a:p>
                </p:txBody>
              </p:sp>
              <p:sp>
                <p:nvSpPr>
                  <p:cNvPr id="13" name="Oval 12"/>
                  <p:cNvSpPr>
                    <a:spLocks/>
                  </p:cNvSpPr>
                  <p:nvPr/>
                </p:nvSpPr>
                <p:spPr>
                  <a:xfrm>
                    <a:off x="6172013" y="1981200"/>
                    <a:ext cx="1783080" cy="1783080"/>
                  </a:xfrm>
                  <a:prstGeom prst="ellips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endParaRPr lang="en-US" sz="2000" dirty="0">
                      <a:solidFill>
                        <a:schemeClr val="bg1">
                          <a:lumMod val="50000"/>
                        </a:schemeClr>
                      </a:solidFill>
                      <a:latin typeface="Century Gothic" panose="020B0502020202020204" pitchFamily="34" charset="0"/>
                    </a:endParaRPr>
                  </a:p>
                </p:txBody>
              </p:sp>
              <p:cxnSp>
                <p:nvCxnSpPr>
                  <p:cNvPr id="14" name="Straight Arrow Connector 13"/>
                  <p:cNvCxnSpPr>
                    <a:stCxn id="12" idx="6"/>
                    <a:endCxn id="13" idx="2"/>
                  </p:cNvCxnSpPr>
                  <p:nvPr/>
                </p:nvCxnSpPr>
                <p:spPr>
                  <a:xfrm flipV="1">
                    <a:off x="2971987" y="2872740"/>
                    <a:ext cx="3200027" cy="2875"/>
                  </a:xfrm>
                  <a:prstGeom prst="straightConnector1">
                    <a:avLst/>
                  </a:prstGeom>
                  <a:ln>
                    <a:solidFill>
                      <a:srgbClr val="AA1101"/>
                    </a:solidFill>
                    <a:tailEnd type="triangle" w="med" len="med"/>
                  </a:ln>
                </p:spPr>
                <p:style>
                  <a:lnRef idx="1">
                    <a:schemeClr val="accent1"/>
                  </a:lnRef>
                  <a:fillRef idx="0">
                    <a:schemeClr val="accent1"/>
                  </a:fillRef>
                  <a:effectRef idx="0">
                    <a:schemeClr val="accent1"/>
                  </a:effectRef>
                  <a:fontRef idx="minor">
                    <a:schemeClr val="tx1"/>
                  </a:fontRef>
                </p:style>
              </p:cxnSp>
            </p:grpSp>
            <p:sp>
              <p:nvSpPr>
                <p:cNvPr id="11" name="TextBox 10"/>
                <p:cNvSpPr txBox="1"/>
                <p:nvPr/>
              </p:nvSpPr>
              <p:spPr>
                <a:xfrm>
                  <a:off x="2971612" y="2227189"/>
                  <a:ext cx="3200400" cy="363736"/>
                </a:xfrm>
                <a:prstGeom prst="rect">
                  <a:avLst/>
                </a:prstGeom>
                <a:noFill/>
              </p:spPr>
              <p:txBody>
                <a:bodyPr wrap="square" rtlCol="0">
                  <a:spAutoFit/>
                </a:bodyPr>
                <a:lstStyle/>
                <a:p>
                  <a:pPr algn="ctr">
                    <a:spcAft>
                      <a:spcPts val="600"/>
                    </a:spcAft>
                  </a:pPr>
                  <a:r>
                    <a:rPr lang="en-US" sz="2000" dirty="0" smtClean="0">
                      <a:latin typeface="Century Gothic" panose="020B0502020202020204" pitchFamily="34" charset="0"/>
                    </a:rPr>
                    <a:t>Federal Fiscal Year (FFY)</a:t>
                  </a:r>
                  <a:r>
                    <a:rPr lang="en-US" sz="2000" dirty="0" smtClean="0">
                      <a:solidFill>
                        <a:srgbClr val="AA1101"/>
                      </a:solidFill>
                      <a:latin typeface="Century Gothic" panose="020B0502020202020204" pitchFamily="34" charset="0"/>
                    </a:rPr>
                    <a:t> </a:t>
                  </a:r>
                  <a:endParaRPr lang="en-US" sz="2000" dirty="0">
                    <a:solidFill>
                      <a:srgbClr val="AA1101"/>
                    </a:solidFill>
                    <a:latin typeface="Century Gothic" panose="020B0502020202020204" pitchFamily="34" charset="0"/>
                  </a:endParaRPr>
                </a:p>
              </p:txBody>
            </p:sp>
          </p:grpSp>
          <p:sp>
            <p:nvSpPr>
              <p:cNvPr id="9" name="TextBox 8"/>
              <p:cNvSpPr txBox="1"/>
              <p:nvPr/>
            </p:nvSpPr>
            <p:spPr>
              <a:xfrm>
                <a:off x="2971424" y="2396076"/>
                <a:ext cx="3200400" cy="338554"/>
              </a:xfrm>
              <a:prstGeom prst="rect">
                <a:avLst/>
              </a:prstGeom>
              <a:noFill/>
            </p:spPr>
            <p:txBody>
              <a:bodyPr wrap="square" rtlCol="0">
                <a:spAutoFit/>
              </a:bodyPr>
              <a:lstStyle/>
              <a:p>
                <a:pPr algn="ctr">
                  <a:spcAft>
                    <a:spcPts val="600"/>
                  </a:spcAft>
                </a:pPr>
                <a:r>
                  <a:rPr lang="en-US" sz="1600" dirty="0">
                    <a:solidFill>
                      <a:schemeClr val="bg1">
                        <a:lumMod val="50000"/>
                      </a:schemeClr>
                    </a:solidFill>
                    <a:latin typeface="Century Gothic" panose="020B0502020202020204" pitchFamily="34" charset="0"/>
                  </a:rPr>
                  <a:t>Oct 1 </a:t>
                </a:r>
                <a:r>
                  <a:rPr lang="en-US" sz="1600" dirty="0">
                    <a:solidFill>
                      <a:schemeClr val="bg1">
                        <a:lumMod val="50000"/>
                      </a:schemeClr>
                    </a:solidFill>
                    <a:latin typeface="Century Gothic" panose="020B0502020202020204" pitchFamily="34" charset="0"/>
                    <a:sym typeface="Wingdings 3" panose="05040102010807070707" pitchFamily="18" charset="2"/>
                  </a:rPr>
                  <a:t> Sept 30</a:t>
                </a:r>
                <a:endParaRPr lang="en-US" sz="1600" dirty="0">
                  <a:solidFill>
                    <a:schemeClr val="bg1">
                      <a:lumMod val="50000"/>
                    </a:schemeClr>
                  </a:solidFill>
                  <a:latin typeface="Century Gothic" panose="020B0502020202020204" pitchFamily="34" charset="0"/>
                </a:endParaRPr>
              </a:p>
            </p:txBody>
          </p:sp>
        </p:grpSp>
        <p:pic>
          <p:nvPicPr>
            <p:cNvPr id="6" name="Picture 5" descr="Calendar art: Federal Fiscal Year October 1-September 30." title="Calendar art: Federal Fiscal Year October 1-September 30."/>
            <p:cNvPicPr>
              <a:picLocks noChangeAspect="1"/>
            </p:cNvPicPr>
            <p:nvPr/>
          </p:nvPicPr>
          <p:blipFill>
            <a:blip r:embed="rId4"/>
            <a:stretch>
              <a:fillRect/>
            </a:stretch>
          </p:blipFill>
          <p:spPr>
            <a:xfrm>
              <a:off x="1468315" y="1777970"/>
              <a:ext cx="1223888" cy="1138134"/>
            </a:xfrm>
            <a:prstGeom prst="rect">
              <a:avLst/>
            </a:prstGeom>
          </p:spPr>
        </p:pic>
        <p:pic>
          <p:nvPicPr>
            <p:cNvPr id="7" name="Picture 6" descr="Calendar art: Federal Fiscal Year October 1-September 30." title="Calendar art: Federal Fiscal Year October 1-September 30."/>
            <p:cNvPicPr>
              <a:picLocks noChangeAspect="1"/>
            </p:cNvPicPr>
            <p:nvPr/>
          </p:nvPicPr>
          <p:blipFill>
            <a:blip r:embed="rId5"/>
            <a:stretch>
              <a:fillRect/>
            </a:stretch>
          </p:blipFill>
          <p:spPr>
            <a:xfrm>
              <a:off x="6451421" y="1788640"/>
              <a:ext cx="1223888" cy="1116794"/>
            </a:xfrm>
            <a:prstGeom prst="rect">
              <a:avLst/>
            </a:prstGeom>
          </p:spPr>
        </p:pic>
      </p:grpSp>
      <p:grpSp>
        <p:nvGrpSpPr>
          <p:cNvPr id="15" name="Group 14" descr="Calendar art: Program Year: July 1-June 30" title="Program Year: July 1-June 30"/>
          <p:cNvGrpSpPr>
            <a:grpSpLocks noChangeAspect="1"/>
          </p:cNvGrpSpPr>
          <p:nvPr/>
        </p:nvGrpSpPr>
        <p:grpSpPr>
          <a:xfrm>
            <a:off x="2374391" y="4338584"/>
            <a:ext cx="7442804" cy="1964551"/>
            <a:chOff x="1188719" y="4248195"/>
            <a:chExt cx="6766186" cy="1785955"/>
          </a:xfrm>
        </p:grpSpPr>
        <p:grpSp>
          <p:nvGrpSpPr>
            <p:cNvPr id="16" name="Group 15"/>
            <p:cNvGrpSpPr/>
            <p:nvPr/>
          </p:nvGrpSpPr>
          <p:grpSpPr>
            <a:xfrm>
              <a:off x="1188719" y="4248195"/>
              <a:ext cx="6766186" cy="1785955"/>
              <a:chOff x="1188719" y="4248193"/>
              <a:chExt cx="6766186" cy="1785955"/>
            </a:xfrm>
          </p:grpSpPr>
          <p:grpSp>
            <p:nvGrpSpPr>
              <p:cNvPr id="19" name="Group 18"/>
              <p:cNvGrpSpPr/>
              <p:nvPr/>
            </p:nvGrpSpPr>
            <p:grpSpPr>
              <a:xfrm>
                <a:off x="1188719" y="4248193"/>
                <a:ext cx="6766186" cy="1785955"/>
                <a:chOff x="1188907" y="1981200"/>
                <a:chExt cx="6766186" cy="1785955"/>
              </a:xfrm>
            </p:grpSpPr>
            <p:sp>
              <p:nvSpPr>
                <p:cNvPr id="21" name="TextBox 20"/>
                <p:cNvSpPr txBox="1"/>
                <p:nvPr/>
              </p:nvSpPr>
              <p:spPr>
                <a:xfrm>
                  <a:off x="2971612" y="2472630"/>
                  <a:ext cx="3200400" cy="363736"/>
                </a:xfrm>
                <a:prstGeom prst="rect">
                  <a:avLst/>
                </a:prstGeom>
                <a:noFill/>
              </p:spPr>
              <p:txBody>
                <a:bodyPr wrap="square" rtlCol="0">
                  <a:spAutoFit/>
                </a:bodyPr>
                <a:lstStyle/>
                <a:p>
                  <a:pPr algn="ctr">
                    <a:spcAft>
                      <a:spcPts val="600"/>
                    </a:spcAft>
                  </a:pPr>
                  <a:r>
                    <a:rPr lang="en-US" sz="2000" dirty="0" smtClean="0">
                      <a:latin typeface="Century Gothic" panose="020B0502020202020204" pitchFamily="34" charset="0"/>
                    </a:rPr>
                    <a:t>Program Year (PY)</a:t>
                  </a:r>
                  <a:endParaRPr lang="en-US" sz="2000" dirty="0">
                    <a:latin typeface="Century Gothic" panose="020B0502020202020204" pitchFamily="34" charset="0"/>
                  </a:endParaRPr>
                </a:p>
              </p:txBody>
            </p:sp>
            <p:grpSp>
              <p:nvGrpSpPr>
                <p:cNvPr id="22" name="Group 21"/>
                <p:cNvGrpSpPr/>
                <p:nvPr/>
              </p:nvGrpSpPr>
              <p:grpSpPr>
                <a:xfrm>
                  <a:off x="1188907" y="1981200"/>
                  <a:ext cx="6766186" cy="1785955"/>
                  <a:chOff x="1188907" y="1981200"/>
                  <a:chExt cx="6766186" cy="1785955"/>
                </a:xfrm>
              </p:grpSpPr>
              <p:sp>
                <p:nvSpPr>
                  <p:cNvPr id="23" name="Oval 22"/>
                  <p:cNvSpPr>
                    <a:spLocks/>
                  </p:cNvSpPr>
                  <p:nvPr/>
                </p:nvSpPr>
                <p:spPr>
                  <a:xfrm>
                    <a:off x="1188907" y="1984075"/>
                    <a:ext cx="1783080" cy="178308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solidFill>
                        <a:srgbClr val="2E2E2E"/>
                      </a:solidFill>
                      <a:latin typeface="Century Gothic" panose="020B0502020202020204" pitchFamily="34" charset="0"/>
                    </a:endParaRPr>
                  </a:p>
                </p:txBody>
              </p:sp>
              <p:sp>
                <p:nvSpPr>
                  <p:cNvPr id="24" name="Oval 23"/>
                  <p:cNvSpPr>
                    <a:spLocks/>
                  </p:cNvSpPr>
                  <p:nvPr/>
                </p:nvSpPr>
                <p:spPr>
                  <a:xfrm>
                    <a:off x="6172013" y="1981200"/>
                    <a:ext cx="1783080" cy="1783080"/>
                  </a:xfrm>
                  <a:prstGeom prst="ellipse">
                    <a:avLst/>
                  </a:prstGeom>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sz="2000" dirty="0">
                      <a:solidFill>
                        <a:schemeClr val="bg1">
                          <a:lumMod val="50000"/>
                        </a:schemeClr>
                      </a:solidFill>
                      <a:latin typeface="Century Gothic" panose="020B0502020202020204" pitchFamily="34" charset="0"/>
                    </a:endParaRPr>
                  </a:p>
                </p:txBody>
              </p:sp>
              <p:cxnSp>
                <p:nvCxnSpPr>
                  <p:cNvPr id="25" name="Straight Arrow Connector 24"/>
                  <p:cNvCxnSpPr>
                    <a:stCxn id="23" idx="6"/>
                    <a:endCxn id="24" idx="2"/>
                  </p:cNvCxnSpPr>
                  <p:nvPr/>
                </p:nvCxnSpPr>
                <p:spPr>
                  <a:xfrm flipV="1">
                    <a:off x="2971987" y="2872740"/>
                    <a:ext cx="3200027" cy="2875"/>
                  </a:xfrm>
                  <a:prstGeom prst="straightConnector1">
                    <a:avLst/>
                  </a:prstGeom>
                  <a:ln>
                    <a:solidFill>
                      <a:srgbClr val="AA1101"/>
                    </a:solidFill>
                    <a:tailEnd type="triangle" w="med" len="med"/>
                  </a:ln>
                </p:spPr>
                <p:style>
                  <a:lnRef idx="1">
                    <a:schemeClr val="accent1"/>
                  </a:lnRef>
                  <a:fillRef idx="0">
                    <a:schemeClr val="accent1"/>
                  </a:fillRef>
                  <a:effectRef idx="0">
                    <a:schemeClr val="accent1"/>
                  </a:effectRef>
                  <a:fontRef idx="minor">
                    <a:schemeClr val="tx1"/>
                  </a:fontRef>
                </p:style>
              </p:cxnSp>
            </p:grpSp>
          </p:grpSp>
          <p:sp>
            <p:nvSpPr>
              <p:cNvPr id="20" name="TextBox 19"/>
              <p:cNvSpPr txBox="1"/>
              <p:nvPr/>
            </p:nvSpPr>
            <p:spPr>
              <a:xfrm>
                <a:off x="2971424" y="5212765"/>
                <a:ext cx="3200400" cy="338554"/>
              </a:xfrm>
              <a:prstGeom prst="rect">
                <a:avLst/>
              </a:prstGeom>
              <a:noFill/>
            </p:spPr>
            <p:txBody>
              <a:bodyPr wrap="square" rtlCol="0">
                <a:spAutoFit/>
              </a:bodyPr>
              <a:lstStyle/>
              <a:p>
                <a:pPr algn="ctr">
                  <a:spcAft>
                    <a:spcPts val="600"/>
                  </a:spcAft>
                </a:pPr>
                <a:r>
                  <a:rPr lang="en-US" sz="1600" dirty="0">
                    <a:solidFill>
                      <a:schemeClr val="bg1">
                        <a:lumMod val="50000"/>
                      </a:schemeClr>
                    </a:solidFill>
                    <a:latin typeface="Century Gothic" panose="020B0502020202020204" pitchFamily="34" charset="0"/>
                  </a:rPr>
                  <a:t>July 1 </a:t>
                </a:r>
                <a:r>
                  <a:rPr lang="en-US" sz="1600" dirty="0">
                    <a:solidFill>
                      <a:schemeClr val="bg1">
                        <a:lumMod val="50000"/>
                      </a:schemeClr>
                    </a:solidFill>
                    <a:latin typeface="Century Gothic" panose="020B0502020202020204" pitchFamily="34" charset="0"/>
                    <a:sym typeface="Wingdings 3" panose="05040102010807070707" pitchFamily="18" charset="2"/>
                  </a:rPr>
                  <a:t> </a:t>
                </a:r>
                <a:r>
                  <a:rPr lang="en-US" sz="1600" dirty="0">
                    <a:solidFill>
                      <a:schemeClr val="bg1">
                        <a:lumMod val="50000"/>
                      </a:schemeClr>
                    </a:solidFill>
                    <a:latin typeface="Century Gothic" panose="020B0502020202020204" pitchFamily="34" charset="0"/>
                  </a:rPr>
                  <a:t>June 30 </a:t>
                </a:r>
              </a:p>
            </p:txBody>
          </p:sp>
        </p:grpSp>
        <p:pic>
          <p:nvPicPr>
            <p:cNvPr id="17" name="Picture 16" descr="Calendar art: Program Year: July 1-June 30" title="Calendar art: Program Year: July 1-June 30"/>
            <p:cNvPicPr>
              <a:picLocks noChangeAspect="1"/>
            </p:cNvPicPr>
            <p:nvPr/>
          </p:nvPicPr>
          <p:blipFill>
            <a:blip r:embed="rId6"/>
            <a:stretch>
              <a:fillRect/>
            </a:stretch>
          </p:blipFill>
          <p:spPr>
            <a:xfrm>
              <a:off x="1467940" y="4570668"/>
              <a:ext cx="1223888" cy="1138134"/>
            </a:xfrm>
            <a:prstGeom prst="rect">
              <a:avLst/>
            </a:prstGeom>
          </p:spPr>
        </p:pic>
        <p:pic>
          <p:nvPicPr>
            <p:cNvPr id="18" name="Picture 17" descr="Calendar art: Program Year: July 1-June 30" title="Calendar art: Program Year: July 1-June 30"/>
            <p:cNvPicPr>
              <a:picLocks noChangeAspect="1"/>
            </p:cNvPicPr>
            <p:nvPr/>
          </p:nvPicPr>
          <p:blipFill>
            <a:blip r:embed="rId7"/>
            <a:stretch>
              <a:fillRect/>
            </a:stretch>
          </p:blipFill>
          <p:spPr>
            <a:xfrm>
              <a:off x="6451421" y="4581338"/>
              <a:ext cx="1223888" cy="1116794"/>
            </a:xfrm>
            <a:prstGeom prst="rect">
              <a:avLst/>
            </a:prstGeom>
          </p:spPr>
        </p:pic>
      </p:grpSp>
    </p:spTree>
    <p:custDataLst>
      <p:tags r:id="rId1"/>
    </p:custDataLst>
    <p:extLst>
      <p:ext uri="{BB962C8B-B14F-4D97-AF65-F5344CB8AC3E}">
        <p14:creationId xmlns:p14="http://schemas.microsoft.com/office/powerpoint/2010/main" val="3286174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2349" y="343270"/>
            <a:ext cx="9601200" cy="1036850"/>
          </a:xfrm>
        </p:spPr>
        <p:txBody>
          <a:bodyPr/>
          <a:lstStyle/>
          <a:p>
            <a:r>
              <a:rPr lang="en-US" dirty="0" smtClean="0"/>
              <a:t>Baseline Data and Reporting </a:t>
            </a:r>
            <a:endParaRPr lang="en-US" dirty="0"/>
          </a:p>
        </p:txBody>
      </p:sp>
      <p:sp>
        <p:nvSpPr>
          <p:cNvPr id="3" name="Content Placeholder 2"/>
          <p:cNvSpPr>
            <a:spLocks noGrp="1"/>
          </p:cNvSpPr>
          <p:nvPr>
            <p:ph idx="1"/>
          </p:nvPr>
        </p:nvSpPr>
        <p:spPr/>
        <p:txBody>
          <a:bodyPr>
            <a:noAutofit/>
          </a:bodyPr>
          <a:lstStyle/>
          <a:p>
            <a:pPr marL="0" indent="0">
              <a:lnSpc>
                <a:spcPct val="100000"/>
              </a:lnSpc>
              <a:buNone/>
            </a:pPr>
            <a:r>
              <a:rPr lang="en-US" dirty="0" smtClean="0"/>
              <a:t>Baseline Data Reporting Period</a:t>
            </a:r>
          </a:p>
          <a:p>
            <a:pPr lvl="1">
              <a:lnSpc>
                <a:spcPct val="100000"/>
              </a:lnSpc>
            </a:pPr>
            <a:r>
              <a:rPr lang="en-US" sz="2200" dirty="0" smtClean="0"/>
              <a:t>Two years of reporting data: From July 1, 2017, through June 30, 2019</a:t>
            </a:r>
          </a:p>
          <a:p>
            <a:pPr lvl="1">
              <a:lnSpc>
                <a:spcPct val="100000"/>
              </a:lnSpc>
            </a:pPr>
            <a:r>
              <a:rPr lang="en-US" sz="2200" dirty="0" smtClean="0"/>
              <a:t>Baseline data will be used in Unified/Combined State Plans 2020</a:t>
            </a:r>
          </a:p>
          <a:p>
            <a:pPr marL="0" indent="0">
              <a:lnSpc>
                <a:spcPct val="100000"/>
              </a:lnSpc>
              <a:buNone/>
            </a:pPr>
            <a:r>
              <a:rPr lang="en-US" dirty="0" smtClean="0"/>
              <a:t>Quarterly Reporting: 911 Data to RSA</a:t>
            </a:r>
          </a:p>
          <a:p>
            <a:pPr lvl="1">
              <a:lnSpc>
                <a:spcPct val="100000"/>
              </a:lnSpc>
            </a:pPr>
            <a:r>
              <a:rPr lang="en-US" sz="2200" dirty="0" smtClean="0"/>
              <a:t>Quarterly reports are submitted no later than 45 days of quarter’s end</a:t>
            </a:r>
          </a:p>
          <a:p>
            <a:pPr marL="0" indent="0">
              <a:lnSpc>
                <a:spcPct val="100000"/>
              </a:lnSpc>
              <a:buNone/>
            </a:pPr>
            <a:r>
              <a:rPr lang="en-US" dirty="0" smtClean="0"/>
              <a:t>Annual Report</a:t>
            </a:r>
          </a:p>
          <a:p>
            <a:pPr lvl="1">
              <a:lnSpc>
                <a:spcPct val="100000"/>
              </a:lnSpc>
            </a:pPr>
            <a:r>
              <a:rPr lang="en-US" sz="2200" dirty="0" smtClean="0"/>
              <a:t>Due October 1 each year</a:t>
            </a:r>
          </a:p>
          <a:p>
            <a:pPr lvl="1">
              <a:lnSpc>
                <a:spcPct val="100000"/>
              </a:lnSpc>
            </a:pPr>
            <a:r>
              <a:rPr lang="en-US" sz="2200" dirty="0" smtClean="0"/>
              <a:t>VR programs’ first Annual Report is due October 1, 2018</a:t>
            </a:r>
          </a:p>
          <a:p>
            <a:pPr marL="0" indent="0">
              <a:buNone/>
            </a:pP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29</a:t>
            </a:fld>
            <a:endParaRPr lang="en-US" dirty="0"/>
          </a:p>
        </p:txBody>
      </p:sp>
    </p:spTree>
    <p:custDataLst>
      <p:tags r:id="rId1"/>
    </p:custDataLst>
    <p:extLst>
      <p:ext uri="{BB962C8B-B14F-4D97-AF65-F5344CB8AC3E}">
        <p14:creationId xmlns:p14="http://schemas.microsoft.com/office/powerpoint/2010/main" val="373241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Presenters</a:t>
            </a:r>
            <a:endParaRPr lang="en-US" dirty="0"/>
          </a:p>
        </p:txBody>
      </p:sp>
      <p:sp>
        <p:nvSpPr>
          <p:cNvPr id="6" name="Content Placeholder 5"/>
          <p:cNvSpPr>
            <a:spLocks noGrp="1"/>
          </p:cNvSpPr>
          <p:nvPr>
            <p:ph idx="1"/>
          </p:nvPr>
        </p:nvSpPr>
        <p:spPr/>
        <p:txBody>
          <a:bodyPr>
            <a:normAutofit/>
          </a:bodyPr>
          <a:lstStyle/>
          <a:p>
            <a:pPr marL="0" indent="0">
              <a:lnSpc>
                <a:spcPct val="100000"/>
              </a:lnSpc>
              <a:buNone/>
            </a:pPr>
            <a:r>
              <a:rPr lang="en-US" sz="2800" dirty="0" smtClean="0"/>
              <a:t>Rachel Anderson, M.S., CRC, LVRC, WIP</a:t>
            </a:r>
          </a:p>
          <a:p>
            <a:pPr lvl="1">
              <a:lnSpc>
                <a:spcPct val="100000"/>
              </a:lnSpc>
            </a:pPr>
            <a:r>
              <a:rPr lang="en-US" sz="2400" dirty="0" smtClean="0"/>
              <a:t>Technical Assistance and Training</a:t>
            </a:r>
          </a:p>
          <a:p>
            <a:pPr lvl="1">
              <a:lnSpc>
                <a:spcPct val="100000"/>
              </a:lnSpc>
            </a:pPr>
            <a:r>
              <a:rPr lang="en-US" sz="2400" dirty="0" smtClean="0"/>
              <a:t>Workforce Innovation Technical Assistance Center (WINTAC)</a:t>
            </a:r>
          </a:p>
          <a:p>
            <a:pPr lvl="1">
              <a:lnSpc>
                <a:spcPct val="100000"/>
              </a:lnSpc>
            </a:pPr>
            <a:r>
              <a:rPr lang="en-US" sz="2400" dirty="0" smtClean="0"/>
              <a:t>National Disability Institute (NDI)</a:t>
            </a:r>
            <a:endParaRPr lang="en-US" sz="2400" dirty="0"/>
          </a:p>
          <a:p>
            <a:pPr marL="0" indent="0">
              <a:lnSpc>
                <a:spcPct val="100000"/>
              </a:lnSpc>
              <a:buNone/>
            </a:pPr>
            <a:r>
              <a:rPr lang="en-US" sz="2800" dirty="0" smtClean="0"/>
              <a:t>Amanda Gerson, M.S., Ed.S.</a:t>
            </a:r>
          </a:p>
          <a:p>
            <a:pPr lvl="1">
              <a:lnSpc>
                <a:spcPct val="100000"/>
              </a:lnSpc>
            </a:pPr>
            <a:r>
              <a:rPr lang="en-US" sz="2400" dirty="0" smtClean="0"/>
              <a:t>Coordinator of VR and Transition Services</a:t>
            </a:r>
          </a:p>
          <a:p>
            <a:pPr lvl="1">
              <a:lnSpc>
                <a:spcPct val="100000"/>
              </a:lnSpc>
            </a:pPr>
            <a:r>
              <a:rPr lang="en-US" sz="2400" dirty="0" smtClean="0"/>
              <a:t>New Jersey Commission for the Blind and Visually Impaired</a:t>
            </a:r>
          </a:p>
          <a:p>
            <a:pPr lvl="1">
              <a:lnSpc>
                <a:spcPct val="100000"/>
              </a:lnSpc>
            </a:pPr>
            <a:r>
              <a:rPr lang="en-US" sz="2400" dirty="0" smtClean="0"/>
              <a:t>State of New Jersey Department of Human Services</a:t>
            </a:r>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F8E3F6-DE14-48B2-B2BC-6FABA9630FB8}" type="slidenum">
              <a:rPr kumimoji="0" lang="en-US" sz="1000" b="0" i="0" u="none" strike="noStrike" kern="1200" cap="none" spc="0" normalizeH="0" baseline="0" noProof="0" smtClean="0">
                <a:ln>
                  <a:noFill/>
                </a:ln>
                <a:solidFill>
                  <a:srgbClr val="545E74"/>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srgbClr val="545E74"/>
              </a:solidFill>
              <a:effectLst/>
              <a:uLnTx/>
              <a:uFillTx/>
              <a:latin typeface="Book Antiqua"/>
              <a:ea typeface="+mn-ea"/>
              <a:cs typeface="+mn-cs"/>
            </a:endParaRPr>
          </a:p>
        </p:txBody>
      </p:sp>
    </p:spTree>
    <p:custDataLst>
      <p:tags r:id="rId1"/>
    </p:custDataLst>
    <p:extLst>
      <p:ext uri="{BB962C8B-B14F-4D97-AF65-F5344CB8AC3E}">
        <p14:creationId xmlns:p14="http://schemas.microsoft.com/office/powerpoint/2010/main" val="21643502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4157"/>
            <a:ext cx="9601200" cy="1036850"/>
          </a:xfrm>
        </p:spPr>
        <p:txBody>
          <a:bodyPr/>
          <a:lstStyle/>
          <a:p>
            <a:r>
              <a:rPr lang="en-US" dirty="0" smtClean="0"/>
              <a:t>Annual Report: VR Agency Responsibility</a:t>
            </a:r>
            <a:endParaRPr lang="en-US" dirty="0"/>
          </a:p>
        </p:txBody>
      </p:sp>
      <p:sp>
        <p:nvSpPr>
          <p:cNvPr id="3" name="Content Placeholder 2"/>
          <p:cNvSpPr>
            <a:spLocks noGrp="1"/>
          </p:cNvSpPr>
          <p:nvPr>
            <p:ph idx="1"/>
          </p:nvPr>
        </p:nvSpPr>
        <p:spPr>
          <a:xfrm>
            <a:off x="1295400" y="1828799"/>
            <a:ext cx="9601200" cy="4546199"/>
          </a:xfrm>
        </p:spPr>
        <p:txBody>
          <a:bodyPr/>
          <a:lstStyle/>
          <a:p>
            <a:pPr marL="0" indent="0">
              <a:lnSpc>
                <a:spcPct val="100000"/>
              </a:lnSpc>
              <a:buNone/>
            </a:pPr>
            <a:r>
              <a:rPr lang="en-US" dirty="0" smtClean="0"/>
              <a:t>ETA 9169 Annual Report – VR agencies </a:t>
            </a:r>
            <a:r>
              <a:rPr lang="en-US" dirty="0"/>
              <a:t>will be required to calculate: </a:t>
            </a:r>
          </a:p>
          <a:p>
            <a:pPr lvl="1">
              <a:lnSpc>
                <a:spcPct val="100000"/>
              </a:lnSpc>
            </a:pPr>
            <a:r>
              <a:rPr lang="en-US" sz="2200" dirty="0"/>
              <a:t>Funds expended on Career Services (See TAC 17-01 Attachment 7, Table D for which services count as Career Services)</a:t>
            </a:r>
          </a:p>
          <a:p>
            <a:pPr lvl="1">
              <a:lnSpc>
                <a:spcPct val="100000"/>
              </a:lnSpc>
            </a:pPr>
            <a:r>
              <a:rPr lang="en-US" sz="2200" dirty="0"/>
              <a:t>Funds expended on Training Services (See TAC 17-01 Attachment 7, Table D for which services count as Training Services)</a:t>
            </a:r>
          </a:p>
          <a:p>
            <a:pPr lvl="1">
              <a:lnSpc>
                <a:spcPct val="100000"/>
              </a:lnSpc>
            </a:pPr>
            <a:r>
              <a:rPr lang="en-US" sz="2200" dirty="0"/>
              <a:t>Cost per participant served in Career Services</a:t>
            </a:r>
          </a:p>
          <a:p>
            <a:pPr lvl="1">
              <a:lnSpc>
                <a:spcPct val="100000"/>
              </a:lnSpc>
            </a:pPr>
            <a:r>
              <a:rPr lang="en-US" sz="2200" dirty="0"/>
              <a:t>Cost per participant serviced in Training Services</a:t>
            </a:r>
          </a:p>
          <a:p>
            <a:pPr lvl="1">
              <a:lnSpc>
                <a:spcPct val="100000"/>
              </a:lnSpc>
            </a:pPr>
            <a:r>
              <a:rPr lang="en-US" sz="2200" dirty="0"/>
              <a:t>Percent enrolled in more than one core partner program</a:t>
            </a:r>
          </a:p>
          <a:p>
            <a:pPr lvl="1">
              <a:lnSpc>
                <a:spcPct val="100000"/>
              </a:lnSpc>
            </a:pPr>
            <a:r>
              <a:rPr lang="en-US" sz="2200" dirty="0"/>
              <a:t>Effectiveness of Serving Employers information, if the VR agency is responsible for reporting this information</a:t>
            </a:r>
          </a:p>
          <a:p>
            <a:pPr lvl="1"/>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30</a:t>
            </a:fld>
            <a:endParaRPr lang="en-US" dirty="0"/>
          </a:p>
        </p:txBody>
      </p:sp>
    </p:spTree>
    <p:custDataLst>
      <p:tags r:id="rId1"/>
    </p:custDataLst>
    <p:extLst>
      <p:ext uri="{BB962C8B-B14F-4D97-AF65-F5344CB8AC3E}">
        <p14:creationId xmlns:p14="http://schemas.microsoft.com/office/powerpoint/2010/main" val="262102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Post-Exit Follow-Up</a:t>
            </a:r>
            <a:endParaRPr lang="en-US" dirty="0"/>
          </a:p>
        </p:txBody>
      </p:sp>
      <p:sp>
        <p:nvSpPr>
          <p:cNvPr id="3" name="Subtitle 2"/>
          <p:cNvSpPr>
            <a:spLocks noGrp="1"/>
          </p:cNvSpPr>
          <p:nvPr>
            <p:ph type="subTitle" idx="1"/>
          </p:nvPr>
        </p:nvSpPr>
        <p:spPr/>
        <p:txBody>
          <a:bodyPr/>
          <a:lstStyle/>
          <a:p>
            <a:r>
              <a:rPr lang="en-US" dirty="0" smtClean="0"/>
              <a:t>New Jersey Commission for the Blind and Visually Impaired (NJCBVI)</a:t>
            </a:r>
            <a:endParaRPr lang="en-US" dirty="0"/>
          </a:p>
        </p:txBody>
      </p:sp>
    </p:spTree>
    <p:custDataLst>
      <p:tags r:id="rId1"/>
    </p:custDataLst>
    <p:extLst>
      <p:ext uri="{BB962C8B-B14F-4D97-AF65-F5344CB8AC3E}">
        <p14:creationId xmlns:p14="http://schemas.microsoft.com/office/powerpoint/2010/main" val="2200506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56735"/>
            <a:ext cx="9601200" cy="1036850"/>
          </a:xfrm>
        </p:spPr>
        <p:txBody>
          <a:bodyPr/>
          <a:lstStyle/>
          <a:p>
            <a:r>
              <a:rPr lang="en-US" dirty="0" smtClean="0"/>
              <a:t>Background</a:t>
            </a:r>
            <a:endParaRPr lang="en-US" dirty="0"/>
          </a:p>
        </p:txBody>
      </p:sp>
      <p:sp>
        <p:nvSpPr>
          <p:cNvPr id="3" name="Content Placeholder 2"/>
          <p:cNvSpPr>
            <a:spLocks noGrp="1"/>
          </p:cNvSpPr>
          <p:nvPr>
            <p:ph idx="1"/>
          </p:nvPr>
        </p:nvSpPr>
        <p:spPr/>
        <p:txBody>
          <a:bodyPr>
            <a:noAutofit/>
          </a:bodyPr>
          <a:lstStyle/>
          <a:p>
            <a:pPr>
              <a:lnSpc>
                <a:spcPct val="100000"/>
              </a:lnSpc>
            </a:pPr>
            <a:r>
              <a:rPr lang="en-US" dirty="0" smtClean="0"/>
              <a:t>New counselors, large caseloads and a LOT of changes = decreased counselor bandwidth</a:t>
            </a:r>
          </a:p>
          <a:p>
            <a:pPr>
              <a:lnSpc>
                <a:spcPct val="100000"/>
              </a:lnSpc>
            </a:pPr>
            <a:r>
              <a:rPr lang="en-US" dirty="0" smtClean="0"/>
              <a:t>Already experiencing push-back from counselors, supervisors and managers due to increased expectations</a:t>
            </a:r>
          </a:p>
          <a:p>
            <a:pPr>
              <a:lnSpc>
                <a:spcPct val="100000"/>
              </a:lnSpc>
            </a:pPr>
            <a:r>
              <a:rPr lang="en-US" dirty="0" smtClean="0"/>
              <a:t>Increased emphasis on quality over quantity (not just </a:t>
            </a:r>
            <a:r>
              <a:rPr lang="en-US" dirty="0" err="1" smtClean="0"/>
              <a:t>26s</a:t>
            </a:r>
            <a:r>
              <a:rPr lang="en-US" dirty="0" smtClean="0"/>
              <a:t>)</a:t>
            </a:r>
            <a:br>
              <a:rPr lang="en-US" dirty="0" smtClean="0"/>
            </a:br>
            <a:r>
              <a:rPr lang="en-US" dirty="0" smtClean="0"/>
              <a:t>BUT, decrease in quantity needed to be addressed</a:t>
            </a:r>
          </a:p>
          <a:p>
            <a:pPr>
              <a:lnSpc>
                <a:spcPct val="100000"/>
              </a:lnSpc>
            </a:pPr>
            <a:r>
              <a:rPr lang="en-US" dirty="0" smtClean="0"/>
              <a:t>Access to UI/Wage data limited to in-state</a:t>
            </a:r>
          </a:p>
          <a:p>
            <a:pPr>
              <a:lnSpc>
                <a:spcPct val="100000"/>
              </a:lnSpc>
            </a:pPr>
            <a:r>
              <a:rPr lang="en-US" dirty="0" smtClean="0"/>
              <a:t>Opportunity for supervisor QA involvement</a:t>
            </a:r>
          </a:p>
          <a:p>
            <a:pPr marL="0" indent="0">
              <a:lnSpc>
                <a:spcPct val="100000"/>
              </a:lnSpc>
              <a:buNone/>
            </a:pPr>
            <a:r>
              <a:rPr lang="en-US" dirty="0" smtClean="0"/>
              <a:t>CHOICE: Supervisors to do post-exit follow-up on a quarterly basis</a:t>
            </a: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32</a:t>
            </a:fld>
            <a:endParaRPr lang="en-US" dirty="0"/>
          </a:p>
        </p:txBody>
      </p:sp>
    </p:spTree>
    <p:custDataLst>
      <p:tags r:id="rId1"/>
    </p:custDataLst>
    <p:extLst>
      <p:ext uri="{BB962C8B-B14F-4D97-AF65-F5344CB8AC3E}">
        <p14:creationId xmlns:p14="http://schemas.microsoft.com/office/powerpoint/2010/main" val="4276207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22868"/>
            <a:ext cx="9601200" cy="1036850"/>
          </a:xfrm>
        </p:spPr>
        <p:txBody>
          <a:bodyPr/>
          <a:lstStyle/>
          <a:p>
            <a:r>
              <a:rPr lang="en-US" dirty="0" smtClean="0"/>
              <a:t>Procedure for Post-Exit Follow-Up</a:t>
            </a:r>
            <a:endParaRPr lang="en-US" dirty="0"/>
          </a:p>
        </p:txBody>
      </p:sp>
      <p:sp>
        <p:nvSpPr>
          <p:cNvPr id="3" name="Content Placeholder 2"/>
          <p:cNvSpPr>
            <a:spLocks noGrp="1"/>
          </p:cNvSpPr>
          <p:nvPr>
            <p:ph idx="1"/>
          </p:nvPr>
        </p:nvSpPr>
        <p:spPr/>
        <p:txBody>
          <a:bodyPr/>
          <a:lstStyle/>
          <a:p>
            <a:pPr>
              <a:lnSpc>
                <a:spcPct val="100000"/>
              </a:lnSpc>
            </a:pPr>
            <a:r>
              <a:rPr lang="en-US" dirty="0" smtClean="0"/>
              <a:t>Developed procedure, script and cheat-sheet for supervisors</a:t>
            </a:r>
          </a:p>
          <a:p>
            <a:pPr lvl="1">
              <a:lnSpc>
                <a:spcPct val="100000"/>
              </a:lnSpc>
            </a:pPr>
            <a:r>
              <a:rPr lang="en-US" dirty="0" smtClean="0"/>
              <a:t>Assistance from WINTAC (Thanks, Rachel!)</a:t>
            </a:r>
          </a:p>
          <a:p>
            <a:pPr>
              <a:lnSpc>
                <a:spcPct val="100000"/>
              </a:lnSpc>
            </a:pPr>
            <a:r>
              <a:rPr lang="en-US" dirty="0" smtClean="0"/>
              <a:t>Letter sent to consumer’s home, if unable to contact (3 attempts)</a:t>
            </a:r>
          </a:p>
          <a:p>
            <a:pPr>
              <a:lnSpc>
                <a:spcPct val="100000"/>
              </a:lnSpc>
            </a:pPr>
            <a:r>
              <a:rPr lang="en-US" dirty="0" smtClean="0"/>
              <a:t>Created spreadsheet for tracking (provided mid-point in quarter)</a:t>
            </a:r>
          </a:p>
          <a:p>
            <a:pPr>
              <a:lnSpc>
                <a:spcPct val="100000"/>
              </a:lnSpc>
            </a:pPr>
            <a:r>
              <a:rPr lang="en-US" dirty="0" smtClean="0"/>
              <a:t>Trained supervisors and managers on process</a:t>
            </a:r>
          </a:p>
          <a:p>
            <a:pPr>
              <a:lnSpc>
                <a:spcPct val="100000"/>
              </a:lnSpc>
            </a:pPr>
            <a:r>
              <a:rPr lang="en-US" dirty="0" smtClean="0"/>
              <a:t>Submit at the end of the quarter to Managers and VR Coordinator</a:t>
            </a:r>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33</a:t>
            </a:fld>
            <a:endParaRPr lang="en-US" dirty="0"/>
          </a:p>
        </p:txBody>
      </p:sp>
    </p:spTree>
    <p:custDataLst>
      <p:tags r:id="rId1"/>
    </p:custDataLst>
    <p:extLst>
      <p:ext uri="{BB962C8B-B14F-4D97-AF65-F5344CB8AC3E}">
        <p14:creationId xmlns:p14="http://schemas.microsoft.com/office/powerpoint/2010/main" val="341953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4157"/>
            <a:ext cx="9601200" cy="1036850"/>
          </a:xfrm>
        </p:spPr>
        <p:txBody>
          <a:bodyPr/>
          <a:lstStyle/>
          <a:p>
            <a:r>
              <a:rPr lang="en-US" dirty="0" smtClean="0"/>
              <a:t>Outcomes from Two Quarters of Follow-Up</a:t>
            </a:r>
            <a:endParaRPr lang="en-US" dirty="0"/>
          </a:p>
        </p:txBody>
      </p:sp>
      <p:sp>
        <p:nvSpPr>
          <p:cNvPr id="3" name="Content Placeholder 2"/>
          <p:cNvSpPr>
            <a:spLocks noGrp="1"/>
          </p:cNvSpPr>
          <p:nvPr>
            <p:ph idx="1"/>
          </p:nvPr>
        </p:nvSpPr>
        <p:spPr/>
        <p:txBody>
          <a:bodyPr>
            <a:noAutofit/>
          </a:bodyPr>
          <a:lstStyle/>
          <a:p>
            <a:pPr marL="0" indent="0">
              <a:lnSpc>
                <a:spcPct val="100000"/>
              </a:lnSpc>
              <a:buNone/>
            </a:pPr>
            <a:r>
              <a:rPr lang="en-US" dirty="0" smtClean="0"/>
              <a:t>Benefits</a:t>
            </a:r>
          </a:p>
          <a:p>
            <a:pPr lvl="1">
              <a:lnSpc>
                <a:spcPct val="100000"/>
              </a:lnSpc>
            </a:pPr>
            <a:r>
              <a:rPr lang="en-US" dirty="0" smtClean="0"/>
              <a:t>Greater supervisory oversight</a:t>
            </a:r>
          </a:p>
          <a:p>
            <a:pPr lvl="1">
              <a:lnSpc>
                <a:spcPct val="100000"/>
              </a:lnSpc>
            </a:pPr>
            <a:r>
              <a:rPr lang="en-US" dirty="0" smtClean="0"/>
              <a:t>Re-opening cases – Post-Employment, IL, and new case occurrences </a:t>
            </a:r>
          </a:p>
          <a:p>
            <a:pPr marL="0" indent="0">
              <a:lnSpc>
                <a:spcPct val="100000"/>
              </a:lnSpc>
              <a:buNone/>
            </a:pPr>
            <a:r>
              <a:rPr lang="en-US" dirty="0" smtClean="0"/>
              <a:t>Challenges</a:t>
            </a:r>
          </a:p>
          <a:p>
            <a:pPr lvl="1">
              <a:lnSpc>
                <a:spcPct val="100000"/>
              </a:lnSpc>
            </a:pPr>
            <a:r>
              <a:rPr lang="en-US" dirty="0" smtClean="0"/>
              <a:t>BIG CHANGE</a:t>
            </a:r>
            <a:endParaRPr lang="en-US" dirty="0"/>
          </a:p>
          <a:p>
            <a:pPr lvl="1">
              <a:lnSpc>
                <a:spcPct val="100000"/>
              </a:lnSpc>
            </a:pPr>
            <a:r>
              <a:rPr lang="en-US" dirty="0" smtClean="0"/>
              <a:t>New reporting requirements = a lot of closures/clean-up of caseloads</a:t>
            </a:r>
            <a:endParaRPr lang="en-US" dirty="0"/>
          </a:p>
          <a:p>
            <a:pPr lvl="1">
              <a:lnSpc>
                <a:spcPct val="100000"/>
              </a:lnSpc>
            </a:pPr>
            <a:r>
              <a:rPr lang="en-US" dirty="0" smtClean="0"/>
              <a:t>New procedure = Consumers not expecting follow-up calls, not answering phone, contact information changed</a:t>
            </a:r>
          </a:p>
          <a:p>
            <a:pPr lvl="1">
              <a:lnSpc>
                <a:spcPct val="100000"/>
              </a:lnSpc>
            </a:pPr>
            <a:r>
              <a:rPr lang="en-US" dirty="0" smtClean="0"/>
              <a:t>No existing relationship with supervisors, hesitant to give information</a:t>
            </a:r>
          </a:p>
          <a:p>
            <a:pPr lvl="1">
              <a:lnSpc>
                <a:spcPct val="100000"/>
              </a:lnSpc>
            </a:pPr>
            <a:r>
              <a:rPr lang="en-US" dirty="0" smtClean="0"/>
              <a:t>A LOT of self-employed/contracted work = not in wage database</a:t>
            </a:r>
          </a:p>
        </p:txBody>
      </p:sp>
      <p:sp>
        <p:nvSpPr>
          <p:cNvPr id="4" name="Slide Number Placeholder 3"/>
          <p:cNvSpPr>
            <a:spLocks noGrp="1"/>
          </p:cNvSpPr>
          <p:nvPr>
            <p:ph type="sldNum" sz="quarter" idx="12"/>
          </p:nvPr>
        </p:nvSpPr>
        <p:spPr/>
        <p:txBody>
          <a:bodyPr/>
          <a:lstStyle/>
          <a:p>
            <a:fld id="{A7F8E3F6-DE14-48B2-B2BC-6FABA9630FB8}" type="slidenum">
              <a:rPr lang="en-US" smtClean="0"/>
              <a:t>34</a:t>
            </a:fld>
            <a:endParaRPr lang="en-US" dirty="0"/>
          </a:p>
        </p:txBody>
      </p:sp>
    </p:spTree>
    <p:custDataLst>
      <p:tags r:id="rId1"/>
    </p:custDataLst>
    <p:extLst>
      <p:ext uri="{BB962C8B-B14F-4D97-AF65-F5344CB8AC3E}">
        <p14:creationId xmlns:p14="http://schemas.microsoft.com/office/powerpoint/2010/main" val="2046946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4157"/>
            <a:ext cx="9601200" cy="1036850"/>
          </a:xfrm>
        </p:spPr>
        <p:txBody>
          <a:bodyPr/>
          <a:lstStyle/>
          <a:p>
            <a:r>
              <a:rPr lang="en-US" dirty="0" smtClean="0"/>
              <a:t>NJCBVI: Next Steps</a:t>
            </a:r>
            <a:endParaRPr lang="en-US" dirty="0"/>
          </a:p>
        </p:txBody>
      </p:sp>
      <p:sp>
        <p:nvSpPr>
          <p:cNvPr id="3" name="Content Placeholder 2"/>
          <p:cNvSpPr>
            <a:spLocks noGrp="1"/>
          </p:cNvSpPr>
          <p:nvPr>
            <p:ph idx="1"/>
          </p:nvPr>
        </p:nvSpPr>
        <p:spPr/>
        <p:txBody>
          <a:bodyPr/>
          <a:lstStyle/>
          <a:p>
            <a:r>
              <a:rPr lang="en-US" dirty="0" smtClean="0"/>
              <a:t>VRCs to emphasize follow-up process to consumers</a:t>
            </a:r>
          </a:p>
          <a:p>
            <a:r>
              <a:rPr lang="en-US" dirty="0" smtClean="0"/>
              <a:t>VRCs to ensure updated contact information at closure</a:t>
            </a:r>
          </a:p>
          <a:p>
            <a:r>
              <a:rPr lang="en-US" dirty="0" smtClean="0"/>
              <a:t>Considering changes to frequency, role responsibility, assistance from admin staff/vocational assistants</a:t>
            </a:r>
          </a:p>
          <a:p>
            <a:r>
              <a:rPr lang="en-US" dirty="0" smtClean="0"/>
              <a:t>Additional sources of wage information and verification</a:t>
            </a:r>
          </a:p>
          <a:p>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35</a:t>
            </a:fld>
            <a:endParaRPr lang="en-US" dirty="0"/>
          </a:p>
        </p:txBody>
      </p:sp>
    </p:spTree>
    <p:custDataLst>
      <p:tags r:id="rId1"/>
    </p:custDataLst>
    <p:extLst>
      <p:ext uri="{BB962C8B-B14F-4D97-AF65-F5344CB8AC3E}">
        <p14:creationId xmlns:p14="http://schemas.microsoft.com/office/powerpoint/2010/main" val="2127444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72822" y="334157"/>
            <a:ext cx="9601200" cy="1036850"/>
          </a:xfrm>
        </p:spPr>
        <p:txBody>
          <a:bodyPr/>
          <a:lstStyle/>
          <a:p>
            <a:r>
              <a:rPr lang="en-US" dirty="0" smtClean="0"/>
              <a:t>Are WIA Standards</a:t>
            </a:r>
            <a:br>
              <a:rPr lang="en-US" dirty="0" smtClean="0"/>
            </a:br>
            <a:r>
              <a:rPr lang="en-US" dirty="0" smtClean="0"/>
              <a:t>and Indicators Still Valuable?</a:t>
            </a:r>
            <a:endParaRPr lang="en-US" dirty="0"/>
          </a:p>
        </p:txBody>
      </p:sp>
      <p:sp>
        <p:nvSpPr>
          <p:cNvPr id="6" name="Content Placeholder 5"/>
          <p:cNvSpPr>
            <a:spLocks noGrp="1"/>
          </p:cNvSpPr>
          <p:nvPr>
            <p:ph idx="1"/>
          </p:nvPr>
        </p:nvSpPr>
        <p:spPr/>
        <p:txBody>
          <a:bodyPr>
            <a:normAutofit/>
          </a:bodyPr>
          <a:lstStyle/>
          <a:p>
            <a:pPr marL="0" indent="0">
              <a:lnSpc>
                <a:spcPct val="100000"/>
              </a:lnSpc>
              <a:buNone/>
            </a:pPr>
            <a:r>
              <a:rPr lang="en-US" dirty="0" smtClean="0"/>
              <a:t>VR program evaluation and improvement cannot be solely based on the WIOA Performance Indicators.</a:t>
            </a:r>
          </a:p>
          <a:p>
            <a:pPr lvl="1">
              <a:lnSpc>
                <a:spcPct val="100000"/>
              </a:lnSpc>
            </a:pPr>
            <a:r>
              <a:rPr lang="en-US" dirty="0" smtClean="0"/>
              <a:t>Competitive Integrated Employment</a:t>
            </a:r>
          </a:p>
          <a:p>
            <a:pPr lvl="1">
              <a:lnSpc>
                <a:spcPct val="100000"/>
              </a:lnSpc>
            </a:pPr>
            <a:r>
              <a:rPr lang="en-US" dirty="0" smtClean="0"/>
              <a:t>Rehab Rate</a:t>
            </a:r>
          </a:p>
          <a:p>
            <a:pPr lvl="1">
              <a:lnSpc>
                <a:spcPct val="100000"/>
              </a:lnSpc>
            </a:pPr>
            <a:r>
              <a:rPr lang="en-US" dirty="0" smtClean="0"/>
              <a:t>Significance of Disability</a:t>
            </a:r>
          </a:p>
          <a:p>
            <a:pPr lvl="1">
              <a:lnSpc>
                <a:spcPct val="100000"/>
              </a:lnSpc>
            </a:pPr>
            <a:r>
              <a:rPr lang="en-US" dirty="0" smtClean="0"/>
              <a:t>Other Reporting Requirements </a:t>
            </a:r>
          </a:p>
          <a:p>
            <a:pPr marL="0" indent="0">
              <a:lnSpc>
                <a:spcPct val="100000"/>
              </a:lnSpc>
              <a:buNone/>
            </a:pPr>
            <a:r>
              <a:rPr lang="en-US" dirty="0" smtClean="0"/>
              <a:t>All are pieces of the VR Puzzle.</a:t>
            </a:r>
          </a:p>
          <a:p>
            <a:pPr>
              <a:lnSpc>
                <a:spcPct val="100000"/>
              </a:lnSpc>
            </a:pPr>
            <a:endParaRPr lang="en-US" dirty="0"/>
          </a:p>
          <a:p>
            <a:pPr marL="0" indent="0">
              <a:buNone/>
            </a:pPr>
            <a:endParaRPr lang="en-US" dirty="0"/>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F8E3F6-DE14-48B2-B2BC-6FABA9630FB8}" type="slidenum">
              <a:rPr kumimoji="0" lang="en-US" sz="1000" b="0" i="0" u="none" strike="noStrike" kern="1200" cap="none" spc="0" normalizeH="0" baseline="0" noProof="0" smtClean="0">
                <a:ln>
                  <a:noFill/>
                </a:ln>
                <a:solidFill>
                  <a:srgbClr val="545E74"/>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000" b="0" i="0" u="none" strike="noStrike" kern="1200" cap="none" spc="0" normalizeH="0" baseline="0" noProof="0" dirty="0">
              <a:ln>
                <a:noFill/>
              </a:ln>
              <a:solidFill>
                <a:srgbClr val="545E74"/>
              </a:solidFill>
              <a:effectLst/>
              <a:uLnTx/>
              <a:uFillTx/>
              <a:latin typeface="Book Antiqua"/>
              <a:ea typeface="+mn-ea"/>
              <a:cs typeface="+mn-cs"/>
            </a:endParaRPr>
          </a:p>
        </p:txBody>
      </p:sp>
      <p:pic>
        <p:nvPicPr>
          <p:cNvPr id="3" name="Picture 2" descr="Picture of Puzzle Pieces" title="Picture of Puzzle Pieces"/>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48728" y="3257550"/>
            <a:ext cx="3982050" cy="2418190"/>
          </a:xfrm>
          <a:prstGeom prst="rect">
            <a:avLst/>
          </a:prstGeom>
        </p:spPr>
      </p:pic>
    </p:spTree>
    <p:custDataLst>
      <p:tags r:id="rId1"/>
    </p:custDataLst>
    <p:extLst>
      <p:ext uri="{BB962C8B-B14F-4D97-AF65-F5344CB8AC3E}">
        <p14:creationId xmlns:p14="http://schemas.microsoft.com/office/powerpoint/2010/main" val="14966865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45446"/>
            <a:ext cx="9601200" cy="1036850"/>
          </a:xfrm>
        </p:spPr>
        <p:txBody>
          <a:bodyPr/>
          <a:lstStyle/>
          <a:p>
            <a:r>
              <a:rPr lang="en-US" dirty="0" smtClean="0"/>
              <a:t>Compliance vs. Agency Choice</a:t>
            </a:r>
            <a:endParaRPr lang="en-US" dirty="0"/>
          </a:p>
        </p:txBody>
      </p:sp>
      <p:sp>
        <p:nvSpPr>
          <p:cNvPr id="3" name="Content Placeholder 2"/>
          <p:cNvSpPr>
            <a:spLocks noGrp="1"/>
          </p:cNvSpPr>
          <p:nvPr>
            <p:ph idx="1"/>
          </p:nvPr>
        </p:nvSpPr>
        <p:spPr/>
        <p:txBody>
          <a:bodyPr>
            <a:noAutofit/>
          </a:bodyPr>
          <a:lstStyle/>
          <a:p>
            <a:pPr marL="0" indent="0">
              <a:lnSpc>
                <a:spcPct val="100000"/>
              </a:lnSpc>
              <a:buNone/>
            </a:pPr>
            <a:r>
              <a:rPr lang="en-US" dirty="0" smtClean="0"/>
              <a:t>WIOA and VR Regulation Compliance</a:t>
            </a:r>
          </a:p>
          <a:p>
            <a:pPr lvl="1">
              <a:lnSpc>
                <a:spcPct val="100000"/>
              </a:lnSpc>
            </a:pPr>
            <a:r>
              <a:rPr lang="en-US" dirty="0"/>
              <a:t>D</a:t>
            </a:r>
            <a:r>
              <a:rPr lang="en-US" dirty="0" smtClean="0"/>
              <a:t>ata </a:t>
            </a:r>
            <a:r>
              <a:rPr lang="en-US" dirty="0"/>
              <a:t>collection system is capable of capturing and reporting all the required data </a:t>
            </a:r>
            <a:r>
              <a:rPr lang="en-US" dirty="0" smtClean="0"/>
              <a:t>elements;</a:t>
            </a:r>
          </a:p>
          <a:p>
            <a:pPr lvl="1">
              <a:lnSpc>
                <a:spcPct val="100000"/>
              </a:lnSpc>
            </a:pPr>
            <a:r>
              <a:rPr lang="en-US" dirty="0" smtClean="0"/>
              <a:t>VR </a:t>
            </a:r>
            <a:r>
              <a:rPr lang="en-US" dirty="0"/>
              <a:t>staff have completed training necessary to ensure the collection and reporting of the required data elements</a:t>
            </a:r>
            <a:r>
              <a:rPr lang="en-US" dirty="0" smtClean="0"/>
              <a:t>;</a:t>
            </a:r>
          </a:p>
          <a:p>
            <a:pPr lvl="1">
              <a:lnSpc>
                <a:spcPct val="100000"/>
              </a:lnSpc>
            </a:pPr>
            <a:r>
              <a:rPr lang="en-US" dirty="0" smtClean="0"/>
              <a:t>Internal </a:t>
            </a:r>
            <a:r>
              <a:rPr lang="en-US" dirty="0"/>
              <a:t>control </a:t>
            </a:r>
            <a:r>
              <a:rPr lang="en-US" dirty="0" smtClean="0"/>
              <a:t>processes and policies and procedures </a:t>
            </a:r>
            <a:r>
              <a:rPr lang="en-US" dirty="0"/>
              <a:t>to ensure the accuracy and validity of the data have been implemented</a:t>
            </a:r>
            <a:r>
              <a:rPr lang="en-US" dirty="0" smtClean="0"/>
              <a:t>.</a:t>
            </a:r>
          </a:p>
          <a:p>
            <a:pPr marL="0" indent="0">
              <a:lnSpc>
                <a:spcPct val="100000"/>
              </a:lnSpc>
              <a:buNone/>
            </a:pPr>
            <a:r>
              <a:rPr lang="en-US" dirty="0" smtClean="0"/>
              <a:t>VR Agency Decisions and Choices</a:t>
            </a:r>
          </a:p>
          <a:p>
            <a:pPr lvl="1">
              <a:lnSpc>
                <a:spcPct val="100000"/>
              </a:lnSpc>
            </a:pPr>
            <a:r>
              <a:rPr lang="en-US" dirty="0" smtClean="0"/>
              <a:t>Implementation of Supplemental Wage and Follow-Up Strategies</a:t>
            </a:r>
          </a:p>
          <a:p>
            <a:pPr lvl="1">
              <a:lnSpc>
                <a:spcPct val="100000"/>
              </a:lnSpc>
            </a:pPr>
            <a:r>
              <a:rPr lang="en-US" dirty="0" smtClean="0"/>
              <a:t>Amendments of Counselor and other Staff Performance Evaluations</a:t>
            </a:r>
          </a:p>
          <a:p>
            <a:pPr lvl="1">
              <a:lnSpc>
                <a:spcPct val="100000"/>
              </a:lnSpc>
            </a:pPr>
            <a:r>
              <a:rPr lang="en-US" dirty="0" smtClean="0"/>
              <a:t>Strategies for program improvement during the baseline reporting period</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A7F8E3F6-DE14-48B2-B2BC-6FABA9630FB8}" type="slidenum">
              <a:rPr lang="en-US" smtClean="0"/>
              <a:t>37</a:t>
            </a:fld>
            <a:endParaRPr lang="en-US" dirty="0"/>
          </a:p>
        </p:txBody>
      </p:sp>
    </p:spTree>
    <p:custDataLst>
      <p:tags r:id="rId1"/>
    </p:custDataLst>
    <p:extLst>
      <p:ext uri="{BB962C8B-B14F-4D97-AF65-F5344CB8AC3E}">
        <p14:creationId xmlns:p14="http://schemas.microsoft.com/office/powerpoint/2010/main" val="4224534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for Blindness Agencies</a:t>
            </a:r>
            <a:endParaRPr lang="en-US" dirty="0"/>
          </a:p>
        </p:txBody>
      </p:sp>
      <p:sp>
        <p:nvSpPr>
          <p:cNvPr id="3" name="Text Placeholder 2"/>
          <p:cNvSpPr>
            <a:spLocks noGrp="1"/>
          </p:cNvSpPr>
          <p:nvPr>
            <p:ph type="body" idx="1"/>
          </p:nvPr>
        </p:nvSpPr>
        <p:spPr/>
        <p:txBody>
          <a:bodyPr/>
          <a:lstStyle/>
          <a:p>
            <a:r>
              <a:rPr lang="en-US" dirty="0" smtClean="0"/>
              <a:t>Suggestions and lessons learned from NJCBVI</a:t>
            </a:r>
            <a:endParaRPr lang="en-US" dirty="0"/>
          </a:p>
        </p:txBody>
      </p:sp>
    </p:spTree>
    <p:custDataLst>
      <p:tags r:id="rId1"/>
    </p:custDataLst>
    <p:extLst>
      <p:ext uri="{BB962C8B-B14F-4D97-AF65-F5344CB8AC3E}">
        <p14:creationId xmlns:p14="http://schemas.microsoft.com/office/powerpoint/2010/main" val="26588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r>
              <a:rPr lang="en-US" dirty="0" smtClean="0"/>
              <a:t>Thank you for attending!</a:t>
            </a:r>
            <a:endParaRPr lang="en-US" dirty="0"/>
          </a:p>
        </p:txBody>
      </p:sp>
    </p:spTree>
    <p:custDataLst>
      <p:tags r:id="rId1"/>
    </p:custDataLst>
    <p:extLst>
      <p:ext uri="{BB962C8B-B14F-4D97-AF65-F5344CB8AC3E}">
        <p14:creationId xmlns:p14="http://schemas.microsoft.com/office/powerpoint/2010/main" val="874167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WIOA Core Partners: Common Measures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Labor</a:t>
            </a:r>
          </a:p>
          <a:p>
            <a:pPr lvl="1"/>
            <a:r>
              <a:rPr lang="en-US" sz="2400" dirty="0" smtClean="0"/>
              <a:t>Title I –  Workforce Development Activities</a:t>
            </a:r>
          </a:p>
          <a:p>
            <a:pPr lvl="2"/>
            <a:r>
              <a:rPr lang="en-US" sz="2000" dirty="0" smtClean="0"/>
              <a:t>Adult, Youth, Dislocated Worker</a:t>
            </a:r>
          </a:p>
          <a:p>
            <a:pPr lvl="1"/>
            <a:r>
              <a:rPr lang="en-US" sz="2400" dirty="0" smtClean="0"/>
              <a:t>Title III – Amendments to the Wagner-Peyser Act</a:t>
            </a:r>
          </a:p>
          <a:p>
            <a:pPr lvl="1"/>
            <a:endParaRPr lang="en-US" sz="2400" dirty="0"/>
          </a:p>
          <a:p>
            <a:pPr marL="0" indent="0">
              <a:buNone/>
            </a:pPr>
            <a:r>
              <a:rPr lang="en-US" sz="2800" dirty="0" smtClean="0"/>
              <a:t>Education</a:t>
            </a:r>
          </a:p>
          <a:p>
            <a:pPr lvl="1"/>
            <a:r>
              <a:rPr lang="en-US" sz="2400" dirty="0" smtClean="0"/>
              <a:t>Title II – Adult Education &amp; Literacy</a:t>
            </a:r>
          </a:p>
          <a:p>
            <a:pPr lvl="1"/>
            <a:r>
              <a:rPr lang="en-US" sz="2400" dirty="0" smtClean="0"/>
              <a:t>Title IV – Amendments to the Rehabilitation Act of 1973</a:t>
            </a:r>
          </a:p>
          <a:p>
            <a:pPr lvl="2"/>
            <a:r>
              <a:rPr lang="en-US" sz="2000" dirty="0" smtClean="0">
                <a:solidFill>
                  <a:schemeClr val="accent3"/>
                </a:solidFill>
              </a:rPr>
              <a:t>Vocational Rehabilitation Programs</a:t>
            </a:r>
            <a:endParaRPr lang="en-US" sz="2000" dirty="0">
              <a:solidFill>
                <a:schemeClr val="accent3"/>
              </a:solidFill>
            </a:endParaRPr>
          </a:p>
        </p:txBody>
      </p:sp>
      <p:sp>
        <p:nvSpPr>
          <p:cNvPr id="4" name="Slide Number Placeholder 3"/>
          <p:cNvSpPr>
            <a:spLocks noGrp="1"/>
          </p:cNvSpPr>
          <p:nvPr>
            <p:ph type="sldNum" sz="quarter" idx="12"/>
          </p:nvPr>
        </p:nvSpPr>
        <p:spPr/>
        <p:txBody>
          <a:bodyPr/>
          <a:lstStyle/>
          <a:p>
            <a:fld id="{6113E31D-E2AB-40D1-8B51-AFA5AFEF393A}" type="slidenum">
              <a:rPr lang="en-US" smtClean="0"/>
              <a:pPr/>
              <a:t>4</a:t>
            </a:fld>
            <a:endParaRPr lang="en-US" dirty="0"/>
          </a:p>
        </p:txBody>
      </p:sp>
    </p:spTree>
    <p:custDataLst>
      <p:tags r:id="rId1"/>
    </p:custDataLst>
    <p:extLst>
      <p:ext uri="{BB962C8B-B14F-4D97-AF65-F5344CB8AC3E}">
        <p14:creationId xmlns:p14="http://schemas.microsoft.com/office/powerpoint/2010/main" val="2531618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00" y="334157"/>
            <a:ext cx="9601200" cy="1036850"/>
          </a:xfrm>
        </p:spPr>
        <p:txBody>
          <a:bodyPr/>
          <a:lstStyle/>
          <a:p>
            <a:r>
              <a:rPr lang="en-US" dirty="0" smtClean="0"/>
              <a:t>Presenter Contact Information</a:t>
            </a:r>
            <a:endParaRPr lang="en-US" dirty="0"/>
          </a:p>
        </p:txBody>
      </p:sp>
      <p:sp>
        <p:nvSpPr>
          <p:cNvPr id="6" name="Content Placeholder 5"/>
          <p:cNvSpPr>
            <a:spLocks noGrp="1"/>
          </p:cNvSpPr>
          <p:nvPr>
            <p:ph idx="1"/>
          </p:nvPr>
        </p:nvSpPr>
        <p:spPr/>
        <p:txBody>
          <a:bodyPr>
            <a:normAutofit/>
          </a:bodyPr>
          <a:lstStyle/>
          <a:p>
            <a:pPr marL="0" lvl="0" indent="0">
              <a:buNone/>
            </a:pPr>
            <a:r>
              <a:rPr lang="en-US" sz="3000" b="1" dirty="0" smtClean="0">
                <a:solidFill>
                  <a:srgbClr val="E38E41"/>
                </a:solidFill>
              </a:rPr>
              <a:t>Rachel Anderson, </a:t>
            </a:r>
            <a:r>
              <a:rPr lang="en-US" sz="3000" b="1" dirty="0">
                <a:solidFill>
                  <a:srgbClr val="E38E41"/>
                </a:solidFill>
              </a:rPr>
              <a:t>WINTAC</a:t>
            </a:r>
          </a:p>
          <a:p>
            <a:pPr marL="0" lvl="0" indent="0">
              <a:buNone/>
            </a:pPr>
            <a:r>
              <a:rPr lang="en-US" sz="2600" b="1" dirty="0" smtClean="0"/>
              <a:t>(435) 764-8487</a:t>
            </a:r>
            <a:endParaRPr lang="en-US" sz="2600" b="1" dirty="0"/>
          </a:p>
          <a:p>
            <a:pPr marL="0" lvl="0" indent="0">
              <a:buNone/>
            </a:pPr>
            <a:r>
              <a:rPr lang="en-US" sz="2600" dirty="0" smtClean="0">
                <a:hlinkClick r:id="rId4"/>
              </a:rPr>
              <a:t>randerson@ndi-inc.org</a:t>
            </a:r>
            <a:r>
              <a:rPr lang="en-US" sz="2600" dirty="0" smtClean="0"/>
              <a:t> </a:t>
            </a:r>
            <a:endParaRPr lang="en-US" sz="2600" dirty="0"/>
          </a:p>
          <a:p>
            <a:pPr marL="0" lvl="0" indent="0">
              <a:buNone/>
            </a:pPr>
            <a:r>
              <a:rPr lang="en-US" sz="2600" dirty="0">
                <a:hlinkClick r:id="rId5"/>
              </a:rPr>
              <a:t>r</a:t>
            </a:r>
            <a:r>
              <a:rPr lang="en-US" sz="2600" dirty="0" smtClean="0">
                <a:hlinkClick r:id="rId5"/>
              </a:rPr>
              <a:t>achel.anderson@wintac.org</a:t>
            </a:r>
            <a:r>
              <a:rPr lang="en-US" sz="2600" dirty="0" smtClean="0"/>
              <a:t> </a:t>
            </a:r>
            <a:endParaRPr lang="en-US" sz="2600" dirty="0"/>
          </a:p>
          <a:p>
            <a:pPr marL="0" lvl="0" indent="0">
              <a:buNone/>
            </a:pPr>
            <a:r>
              <a:rPr lang="en-US" sz="3000" b="1" dirty="0" smtClean="0">
                <a:solidFill>
                  <a:srgbClr val="E38E41"/>
                </a:solidFill>
              </a:rPr>
              <a:t>Amanda Gerson, NJCBVI</a:t>
            </a:r>
            <a:endParaRPr lang="en-US" sz="3000" b="1" dirty="0">
              <a:solidFill>
                <a:srgbClr val="E38E41"/>
              </a:solidFill>
            </a:endParaRPr>
          </a:p>
          <a:p>
            <a:pPr marL="0" lvl="0" indent="0">
              <a:buNone/>
            </a:pPr>
            <a:r>
              <a:rPr lang="en-US" sz="2600" b="1" dirty="0" smtClean="0"/>
              <a:t>(973) 648-3660</a:t>
            </a:r>
            <a:endParaRPr lang="en-US" sz="2600" b="1" dirty="0"/>
          </a:p>
          <a:p>
            <a:pPr marL="0" lvl="0" indent="0">
              <a:buNone/>
            </a:pPr>
            <a:r>
              <a:rPr lang="en-US" sz="2600" dirty="0" smtClean="0">
                <a:hlinkClick r:id="rId6"/>
              </a:rPr>
              <a:t>amanda.gerson@dhs.state.nj.us</a:t>
            </a:r>
            <a:r>
              <a:rPr lang="en-US" sz="2600" dirty="0" smtClean="0"/>
              <a:t>  </a:t>
            </a:r>
            <a:endParaRPr lang="en-US" sz="2600" dirty="0"/>
          </a:p>
          <a:p>
            <a:pPr marL="0" lvl="0" indent="0">
              <a:buNone/>
            </a:pPr>
            <a:endParaRPr lang="en-US" sz="2600" dirty="0"/>
          </a:p>
          <a:p>
            <a:pPr marL="0" indent="0">
              <a:buNone/>
            </a:pPr>
            <a:endParaRPr lang="en-US" dirty="0"/>
          </a:p>
        </p:txBody>
      </p:sp>
      <p:pic>
        <p:nvPicPr>
          <p:cNvPr id="3" name="Picture 2" descr="National Disability Institute Logo" title="NDI Logo"/>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17325" y="1828800"/>
            <a:ext cx="1902117" cy="1572904"/>
          </a:xfrm>
          <a:prstGeom prst="rect">
            <a:avLst/>
          </a:prstGeom>
        </p:spPr>
      </p:pic>
      <p:pic>
        <p:nvPicPr>
          <p:cNvPr id="4" name="Picture 3" descr="State of New Jersey Logo" title="State of New Jersey Logo"/>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17325" y="4291584"/>
            <a:ext cx="1915731" cy="1880616"/>
          </a:xfrm>
          <a:prstGeom prst="rect">
            <a:avLst/>
          </a:prstGeom>
        </p:spPr>
      </p:pic>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F8E3F6-DE14-48B2-B2BC-6FABA9630FB8}" type="slidenum">
              <a:rPr kumimoji="0" lang="en-US" sz="1000" b="0" i="0" u="none" strike="noStrike" kern="1200" cap="none" spc="0" normalizeH="0" baseline="0" noProof="0" smtClean="0">
                <a:ln>
                  <a:noFill/>
                </a:ln>
                <a:solidFill>
                  <a:srgbClr val="545E74"/>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000" b="0" i="0" u="none" strike="noStrike" kern="1200" cap="none" spc="0" normalizeH="0" baseline="0" noProof="0" dirty="0">
              <a:ln>
                <a:noFill/>
              </a:ln>
              <a:solidFill>
                <a:srgbClr val="545E74"/>
              </a:solidFill>
              <a:effectLst/>
              <a:uLnTx/>
              <a:uFillTx/>
              <a:latin typeface="Book Antiqua"/>
              <a:ea typeface="+mn-ea"/>
              <a:cs typeface="+mn-cs"/>
            </a:endParaRPr>
          </a:p>
        </p:txBody>
      </p:sp>
    </p:spTree>
    <p:custDataLst>
      <p:tags r:id="rId1"/>
    </p:custDataLst>
    <p:extLst>
      <p:ext uri="{BB962C8B-B14F-4D97-AF65-F5344CB8AC3E}">
        <p14:creationId xmlns:p14="http://schemas.microsoft.com/office/powerpoint/2010/main" val="543438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00" y="322868"/>
            <a:ext cx="9601200" cy="1036850"/>
          </a:xfrm>
        </p:spPr>
        <p:txBody>
          <a:bodyPr/>
          <a:lstStyle/>
          <a:p>
            <a:r>
              <a:rPr lang="en-US" dirty="0" smtClean="0"/>
              <a:t>Resources</a:t>
            </a:r>
            <a:endParaRPr lang="en-US" dirty="0"/>
          </a:p>
        </p:txBody>
      </p:sp>
      <p:sp>
        <p:nvSpPr>
          <p:cNvPr id="6" name="Content Placeholder 5"/>
          <p:cNvSpPr>
            <a:spLocks noGrp="1"/>
          </p:cNvSpPr>
          <p:nvPr>
            <p:ph idx="1"/>
          </p:nvPr>
        </p:nvSpPr>
        <p:spPr/>
        <p:txBody>
          <a:bodyPr>
            <a:normAutofit/>
          </a:bodyPr>
          <a:lstStyle/>
          <a:p>
            <a:pPr marL="0" lvl="0" indent="0">
              <a:lnSpc>
                <a:spcPct val="100000"/>
              </a:lnSpc>
              <a:buNone/>
            </a:pPr>
            <a:r>
              <a:rPr lang="en-US" sz="2800" b="1" dirty="0">
                <a:solidFill>
                  <a:schemeClr val="accent3"/>
                </a:solidFill>
              </a:rPr>
              <a:t>Workforce Innovation Technical Assistance Center (WINTAC)</a:t>
            </a:r>
          </a:p>
          <a:p>
            <a:pPr marL="0" lvl="0" indent="0">
              <a:lnSpc>
                <a:spcPct val="100000"/>
              </a:lnSpc>
              <a:buNone/>
            </a:pPr>
            <a:r>
              <a:rPr lang="en-US" sz="2800" dirty="0">
                <a:hlinkClick r:id="rId4"/>
              </a:rPr>
              <a:t>http://</a:t>
            </a:r>
            <a:r>
              <a:rPr lang="en-US" sz="2800" dirty="0" smtClean="0">
                <a:hlinkClick r:id="rId4"/>
              </a:rPr>
              <a:t>www.wintac.org</a:t>
            </a:r>
            <a:endParaRPr lang="en-US" sz="2800" dirty="0" smtClean="0"/>
          </a:p>
          <a:p>
            <a:pPr marL="0" lvl="0" indent="0">
              <a:lnSpc>
                <a:spcPct val="100000"/>
              </a:lnSpc>
              <a:buNone/>
            </a:pPr>
            <a:endParaRPr lang="en-US" sz="2800" dirty="0"/>
          </a:p>
          <a:p>
            <a:pPr marL="0" lvl="0" indent="0">
              <a:lnSpc>
                <a:spcPct val="100000"/>
              </a:lnSpc>
              <a:buNone/>
            </a:pPr>
            <a:r>
              <a:rPr lang="en-US" sz="2800" b="1" dirty="0">
                <a:solidFill>
                  <a:schemeClr val="accent3"/>
                </a:solidFill>
              </a:rPr>
              <a:t>New </a:t>
            </a:r>
            <a:r>
              <a:rPr lang="en-US" sz="2800" b="1" dirty="0" smtClean="0">
                <a:solidFill>
                  <a:schemeClr val="accent3"/>
                </a:solidFill>
              </a:rPr>
              <a:t>Jersey </a:t>
            </a:r>
            <a:r>
              <a:rPr lang="en-US" sz="2800" b="1" dirty="0">
                <a:solidFill>
                  <a:schemeClr val="accent3"/>
                </a:solidFill>
              </a:rPr>
              <a:t>Commission for the Blind and Visually </a:t>
            </a:r>
            <a:r>
              <a:rPr lang="en-US" sz="2800" b="1" dirty="0" smtClean="0">
                <a:solidFill>
                  <a:schemeClr val="accent3"/>
                </a:solidFill>
              </a:rPr>
              <a:t>Impaired (NJCBVI)</a:t>
            </a:r>
            <a:endParaRPr lang="en-US" sz="2800" b="1" dirty="0">
              <a:solidFill>
                <a:schemeClr val="accent3"/>
              </a:solidFill>
            </a:endParaRPr>
          </a:p>
          <a:p>
            <a:pPr marL="0" lvl="0" indent="0">
              <a:lnSpc>
                <a:spcPct val="100000"/>
              </a:lnSpc>
              <a:buNone/>
            </a:pPr>
            <a:r>
              <a:rPr lang="en-US" sz="2800" dirty="0" smtClean="0">
                <a:hlinkClick r:id="rId5"/>
              </a:rPr>
              <a:t>http://www.cbvi.nj.gov</a:t>
            </a:r>
            <a:r>
              <a:rPr lang="en-US" sz="2800" dirty="0" smtClean="0"/>
              <a:t> </a:t>
            </a:r>
            <a:endParaRPr lang="en-US" sz="2800" dirty="0"/>
          </a:p>
          <a:p>
            <a:pPr marL="0" indent="0">
              <a:buNone/>
            </a:pPr>
            <a:endParaRPr lang="en-US" dirty="0"/>
          </a:p>
        </p:txBody>
      </p:sp>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F8E3F6-DE14-48B2-B2BC-6FABA9630FB8}" type="slidenum">
              <a:rPr kumimoji="0" lang="en-US" sz="1000" b="0" i="0" u="none" strike="noStrike" kern="1200" cap="none" spc="0" normalizeH="0" baseline="0" noProof="0" smtClean="0">
                <a:ln>
                  <a:noFill/>
                </a:ln>
                <a:solidFill>
                  <a:srgbClr val="545E74"/>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000" b="0" i="0" u="none" strike="noStrike" kern="1200" cap="none" spc="0" normalizeH="0" baseline="0" noProof="0" dirty="0">
              <a:ln>
                <a:noFill/>
              </a:ln>
              <a:solidFill>
                <a:srgbClr val="545E74"/>
              </a:solidFill>
              <a:effectLst/>
              <a:uLnTx/>
              <a:uFillTx/>
              <a:latin typeface="Book Antiqua"/>
              <a:ea typeface="+mn-ea"/>
              <a:cs typeface="+mn-cs"/>
            </a:endParaRPr>
          </a:p>
        </p:txBody>
      </p:sp>
    </p:spTree>
    <p:custDataLst>
      <p:tags r:id="rId1"/>
    </p:custDataLst>
    <p:extLst>
      <p:ext uri="{BB962C8B-B14F-4D97-AF65-F5344CB8AC3E}">
        <p14:creationId xmlns:p14="http://schemas.microsoft.com/office/powerpoint/2010/main" val="1976350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21236"/>
            <a:ext cx="8229600" cy="1036850"/>
          </a:xfrm>
        </p:spPr>
        <p:txBody>
          <a:bodyPr/>
          <a:lstStyle/>
          <a:p>
            <a:r>
              <a:rPr lang="en-US" dirty="0" smtClean="0"/>
              <a:t>VR Leadership and Program Improvement</a:t>
            </a:r>
            <a:endParaRPr lang="en-US" dirty="0"/>
          </a:p>
        </p:txBody>
      </p:sp>
      <p:sp>
        <p:nvSpPr>
          <p:cNvPr id="3" name="Content Placeholder 2"/>
          <p:cNvSpPr>
            <a:spLocks noGrp="1"/>
          </p:cNvSpPr>
          <p:nvPr>
            <p:ph idx="1"/>
          </p:nvPr>
        </p:nvSpPr>
        <p:spPr/>
        <p:txBody>
          <a:bodyPr/>
          <a:lstStyle/>
          <a:p>
            <a:pPr>
              <a:lnSpc>
                <a:spcPct val="100000"/>
              </a:lnSpc>
            </a:pPr>
            <a:r>
              <a:rPr lang="en-US" dirty="0" smtClean="0"/>
              <a:t>What are the goals and vision of your agency?</a:t>
            </a:r>
          </a:p>
          <a:p>
            <a:pPr lvl="1">
              <a:lnSpc>
                <a:spcPct val="100000"/>
              </a:lnSpc>
            </a:pPr>
            <a:r>
              <a:rPr lang="en-US" dirty="0" smtClean="0"/>
              <a:t>How does this align with the WIOA requirements?</a:t>
            </a:r>
          </a:p>
          <a:p>
            <a:pPr>
              <a:lnSpc>
                <a:spcPct val="100000"/>
              </a:lnSpc>
            </a:pPr>
            <a:r>
              <a:rPr lang="en-US" dirty="0" smtClean="0"/>
              <a:t>Should we measure transition points along the way?</a:t>
            </a:r>
          </a:p>
          <a:p>
            <a:pPr lvl="1">
              <a:lnSpc>
                <a:spcPct val="100000"/>
              </a:lnSpc>
            </a:pPr>
            <a:r>
              <a:rPr lang="en-US" dirty="0" smtClean="0"/>
              <a:t>How does this differ from your current or previous practice?</a:t>
            </a:r>
          </a:p>
          <a:p>
            <a:pPr>
              <a:lnSpc>
                <a:spcPct val="100000"/>
              </a:lnSpc>
            </a:pPr>
            <a:r>
              <a:rPr lang="en-US" dirty="0" smtClean="0"/>
              <a:t>What data do we need to evaluate system change?</a:t>
            </a:r>
          </a:p>
          <a:p>
            <a:pPr lvl="1">
              <a:lnSpc>
                <a:spcPct val="100000"/>
              </a:lnSpc>
            </a:pPr>
            <a:r>
              <a:rPr lang="en-US" dirty="0" smtClean="0"/>
              <a:t>How do we access the information needed for reporting and evaluation of your agency, and identifying areas needing improvement?</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pPr/>
              <a:t>5</a:t>
            </a:fld>
            <a:endParaRPr lang="en-US" dirty="0"/>
          </a:p>
        </p:txBody>
      </p:sp>
    </p:spTree>
    <p:custDataLst>
      <p:tags r:id="rId1"/>
    </p:custDataLst>
    <p:extLst>
      <p:ext uri="{BB962C8B-B14F-4D97-AF65-F5344CB8AC3E}">
        <p14:creationId xmlns:p14="http://schemas.microsoft.com/office/powerpoint/2010/main" val="3586170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NJCBVI</a:t>
            </a:r>
            <a:endParaRPr lang="en-US" dirty="0"/>
          </a:p>
        </p:txBody>
      </p:sp>
      <p:sp>
        <p:nvSpPr>
          <p:cNvPr id="3" name="Content Placeholder 2"/>
          <p:cNvSpPr>
            <a:spLocks noGrp="1"/>
          </p:cNvSpPr>
          <p:nvPr>
            <p:ph idx="1"/>
          </p:nvPr>
        </p:nvSpPr>
        <p:spPr>
          <a:xfrm>
            <a:off x="1295400" y="1828799"/>
            <a:ext cx="9601200" cy="4673601"/>
          </a:xfrm>
        </p:spPr>
        <p:txBody>
          <a:bodyPr>
            <a:normAutofit fontScale="92500" lnSpcReduction="10000"/>
          </a:bodyPr>
          <a:lstStyle/>
          <a:p>
            <a:r>
              <a:rPr lang="en-US" dirty="0" smtClean="0"/>
              <a:t>Going well:</a:t>
            </a:r>
          </a:p>
          <a:p>
            <a:pPr lvl="1"/>
            <a:r>
              <a:rPr lang="en-US" dirty="0" smtClean="0"/>
              <a:t>Pre-ETS programming – longstanding program</a:t>
            </a:r>
          </a:p>
          <a:p>
            <a:pPr lvl="1"/>
            <a:r>
              <a:rPr lang="en-US" dirty="0" smtClean="0"/>
              <a:t>Sub-minimum wage employment</a:t>
            </a:r>
          </a:p>
          <a:p>
            <a:r>
              <a:rPr lang="en-US" dirty="0" smtClean="0"/>
              <a:t>Needed enhancement:</a:t>
            </a:r>
          </a:p>
          <a:p>
            <a:pPr lvl="1"/>
            <a:r>
              <a:rPr lang="en-US" dirty="0" smtClean="0"/>
              <a:t>Quality over quantity</a:t>
            </a:r>
          </a:p>
          <a:p>
            <a:pPr lvl="1"/>
            <a:r>
              <a:rPr lang="en-US" dirty="0" smtClean="0"/>
              <a:t>Program Improvement/Program Evaluation/Quality Assurance/Supervision</a:t>
            </a:r>
          </a:p>
          <a:p>
            <a:r>
              <a:rPr lang="en-US" dirty="0" smtClean="0"/>
              <a:t>Needed change:</a:t>
            </a:r>
          </a:p>
          <a:p>
            <a:pPr lvl="1"/>
            <a:r>
              <a:rPr lang="en-US" dirty="0"/>
              <a:t>511 outreach</a:t>
            </a:r>
          </a:p>
          <a:p>
            <a:pPr lvl="1"/>
            <a:r>
              <a:rPr lang="en-US" dirty="0" smtClean="0"/>
              <a:t>CIE – integrated settings/set-aside programs</a:t>
            </a:r>
          </a:p>
          <a:p>
            <a:pPr lvl="1"/>
            <a:r>
              <a:rPr lang="en-US" dirty="0" smtClean="0"/>
              <a:t>Pre-ETS tracking</a:t>
            </a:r>
          </a:p>
          <a:p>
            <a:pPr lvl="1"/>
            <a:r>
              <a:rPr lang="en-US" dirty="0" smtClean="0"/>
              <a:t>Reporting requirements, including post-exit</a:t>
            </a:r>
          </a:p>
          <a:p>
            <a:pPr lvl="1"/>
            <a:r>
              <a:rPr lang="en-US" dirty="0" smtClean="0"/>
              <a:t>Business engagement</a:t>
            </a:r>
          </a:p>
        </p:txBody>
      </p:sp>
      <p:sp>
        <p:nvSpPr>
          <p:cNvPr id="4" name="Slide Number Placeholder 3"/>
          <p:cNvSpPr>
            <a:spLocks noGrp="1"/>
          </p:cNvSpPr>
          <p:nvPr>
            <p:ph type="sldNum" sz="quarter" idx="12"/>
          </p:nvPr>
        </p:nvSpPr>
        <p:spPr/>
        <p:txBody>
          <a:bodyPr/>
          <a:lstStyle/>
          <a:p>
            <a:fld id="{A7F8E3F6-DE14-48B2-B2BC-6FABA9630FB8}" type="slidenum">
              <a:rPr lang="en-US" smtClean="0"/>
              <a:t>6</a:t>
            </a:fld>
            <a:endParaRPr lang="en-US" dirty="0"/>
          </a:p>
        </p:txBody>
      </p:sp>
    </p:spTree>
    <p:custDataLst>
      <p:tags r:id="rId1"/>
    </p:custDataLst>
    <p:extLst>
      <p:ext uri="{BB962C8B-B14F-4D97-AF65-F5344CB8AC3E}">
        <p14:creationId xmlns:p14="http://schemas.microsoft.com/office/powerpoint/2010/main" val="1509677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176" y="288185"/>
            <a:ext cx="9475424" cy="1036850"/>
          </a:xfrm>
        </p:spPr>
        <p:txBody>
          <a:bodyPr/>
          <a:lstStyle/>
          <a:p>
            <a:r>
              <a:rPr lang="en-US" dirty="0" smtClean="0"/>
              <a:t>What Do the VR Regulations Say?</a:t>
            </a:r>
            <a:endParaRPr lang="en-US" dirty="0"/>
          </a:p>
        </p:txBody>
      </p:sp>
      <p:sp>
        <p:nvSpPr>
          <p:cNvPr id="3" name="Content Placeholder 2"/>
          <p:cNvSpPr>
            <a:spLocks noGrp="1"/>
          </p:cNvSpPr>
          <p:nvPr>
            <p:ph idx="1"/>
          </p:nvPr>
        </p:nvSpPr>
        <p:spPr/>
        <p:txBody>
          <a:bodyPr/>
          <a:lstStyle/>
          <a:p>
            <a:pPr>
              <a:lnSpc>
                <a:spcPct val="100000"/>
              </a:lnSpc>
            </a:pPr>
            <a:r>
              <a:rPr lang="en-US" dirty="0"/>
              <a:t>The foundation of the VR program is the principle that individuals with disabilities, including those with the most significant disabilities, are capable of achieving </a:t>
            </a:r>
            <a:r>
              <a:rPr lang="en-US" dirty="0" smtClean="0"/>
              <a:t>high quality</a:t>
            </a:r>
            <a:r>
              <a:rPr lang="en-US" dirty="0"/>
              <a:t>, competitive integrated employment when provided the necessary services and supports.</a:t>
            </a:r>
          </a:p>
          <a:p>
            <a:pPr>
              <a:lnSpc>
                <a:spcPct val="100000"/>
              </a:lnSpc>
            </a:pPr>
            <a:r>
              <a:rPr lang="en-US" dirty="0"/>
              <a:t>To increase the employment of individuals with disabilities in the competitive integrated labor market, the workforce system must provide individuals with disabilities opportunities to participate in job-driven training and to pursue high quality employment outcomes</a:t>
            </a:r>
            <a:r>
              <a:rPr lang="en-US" dirty="0" smtClean="0"/>
              <a:t>.</a:t>
            </a:r>
            <a:endParaRPr lang="en-US" dirty="0"/>
          </a:p>
        </p:txBody>
      </p:sp>
      <p:sp>
        <p:nvSpPr>
          <p:cNvPr id="5" name="TextBox 4"/>
          <p:cNvSpPr txBox="1"/>
          <p:nvPr/>
        </p:nvSpPr>
        <p:spPr>
          <a:xfrm>
            <a:off x="7456603" y="5684364"/>
            <a:ext cx="3751868" cy="338554"/>
          </a:xfrm>
          <a:prstGeom prst="rect">
            <a:avLst/>
          </a:prstGeom>
          <a:noFill/>
        </p:spPr>
        <p:txBody>
          <a:bodyPr wrap="square" rtlCol="0">
            <a:spAutoFit/>
          </a:bodyPr>
          <a:lstStyle/>
          <a:p>
            <a:r>
              <a:rPr lang="en-US" sz="1600" i="1" dirty="0">
                <a:solidFill>
                  <a:srgbClr val="034680"/>
                </a:solidFill>
                <a:latin typeface="Arial" panose="020B0604020202020204" pitchFamily="34" charset="0"/>
                <a:cs typeface="Arial" panose="020B0604020202020204" pitchFamily="34" charset="0"/>
              </a:rPr>
              <a:t>Page 55631 Federal Register</a:t>
            </a:r>
          </a:p>
        </p:txBody>
      </p:sp>
      <p:sp>
        <p:nvSpPr>
          <p:cNvPr id="4" name="Slide Number Placeholder 3"/>
          <p:cNvSpPr>
            <a:spLocks noGrp="1"/>
          </p:cNvSpPr>
          <p:nvPr>
            <p:ph type="sldNum" sz="quarter" idx="12"/>
          </p:nvPr>
        </p:nvSpPr>
        <p:spPr/>
        <p:txBody>
          <a:bodyPr/>
          <a:lstStyle/>
          <a:p>
            <a:fld id="{6113E31D-E2AB-40D1-8B51-AFA5AFEF393A}" type="slidenum">
              <a:rPr lang="en-US" smtClean="0"/>
              <a:pPr/>
              <a:t>7</a:t>
            </a:fld>
            <a:endParaRPr lang="en-US" dirty="0"/>
          </a:p>
        </p:txBody>
      </p:sp>
    </p:spTree>
    <p:custDataLst>
      <p:tags r:id="rId1"/>
    </p:custDataLst>
    <p:extLst>
      <p:ext uri="{BB962C8B-B14F-4D97-AF65-F5344CB8AC3E}">
        <p14:creationId xmlns:p14="http://schemas.microsoft.com/office/powerpoint/2010/main" val="3840268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9468" y="321236"/>
            <a:ext cx="9601200" cy="1036850"/>
          </a:xfrm>
        </p:spPr>
        <p:txBody>
          <a:bodyPr/>
          <a:lstStyle/>
          <a:p>
            <a:r>
              <a:rPr lang="en-US" dirty="0" smtClean="0"/>
              <a:t>WIA: VR Standards and Indicators</a:t>
            </a:r>
            <a:endParaRPr lang="en-US" dirty="0"/>
          </a:p>
        </p:txBody>
      </p:sp>
      <p:sp>
        <p:nvSpPr>
          <p:cNvPr id="3" name="Content Placeholder 2"/>
          <p:cNvSpPr>
            <a:spLocks noGrp="1"/>
          </p:cNvSpPr>
          <p:nvPr>
            <p:ph idx="1"/>
          </p:nvPr>
        </p:nvSpPr>
        <p:spPr>
          <a:xfrm>
            <a:off x="1295400" y="1828800"/>
            <a:ext cx="9776552" cy="4343400"/>
          </a:xfrm>
        </p:spPr>
        <p:txBody>
          <a:bodyPr/>
          <a:lstStyle/>
          <a:p>
            <a:pPr>
              <a:buClr>
                <a:srgbClr val="034680"/>
              </a:buClr>
            </a:pPr>
            <a:r>
              <a:rPr lang="en-US" dirty="0">
                <a:solidFill>
                  <a:schemeClr val="accent3"/>
                </a:solidFill>
              </a:rPr>
              <a:t>1.1: </a:t>
            </a:r>
            <a:r>
              <a:rPr lang="en-US" dirty="0"/>
              <a:t>Change in employment from prior </a:t>
            </a:r>
            <a:r>
              <a:rPr lang="en-US" dirty="0" smtClean="0"/>
              <a:t>year; one </a:t>
            </a:r>
            <a:r>
              <a:rPr lang="en-US" dirty="0"/>
              <a:t>more </a:t>
            </a:r>
            <a:r>
              <a:rPr lang="en-US" dirty="0" smtClean="0"/>
              <a:t>than prior </a:t>
            </a:r>
            <a:r>
              <a:rPr lang="en-US" dirty="0"/>
              <a:t>year</a:t>
            </a:r>
          </a:p>
          <a:p>
            <a:pPr>
              <a:buClr>
                <a:srgbClr val="034680"/>
              </a:buClr>
            </a:pPr>
            <a:r>
              <a:rPr lang="en-US" dirty="0">
                <a:solidFill>
                  <a:schemeClr val="accent3"/>
                </a:solidFill>
              </a:rPr>
              <a:t>1.2: </a:t>
            </a:r>
            <a:r>
              <a:rPr lang="en-US" dirty="0"/>
              <a:t>Rehab </a:t>
            </a:r>
            <a:r>
              <a:rPr lang="en-US" dirty="0" smtClean="0"/>
              <a:t>Rate</a:t>
            </a:r>
            <a:endParaRPr lang="en-US" dirty="0"/>
          </a:p>
          <a:p>
            <a:pPr>
              <a:buClr>
                <a:srgbClr val="034680"/>
              </a:buClr>
            </a:pPr>
            <a:r>
              <a:rPr lang="en-US" dirty="0">
                <a:solidFill>
                  <a:schemeClr val="accent3"/>
                </a:solidFill>
              </a:rPr>
              <a:t>1.3: </a:t>
            </a:r>
            <a:r>
              <a:rPr lang="en-US" dirty="0"/>
              <a:t>Competitive Employment </a:t>
            </a:r>
            <a:r>
              <a:rPr lang="en-US" dirty="0" smtClean="0"/>
              <a:t>Rate</a:t>
            </a:r>
            <a:endParaRPr lang="en-US" dirty="0"/>
          </a:p>
          <a:p>
            <a:pPr>
              <a:buClr>
                <a:srgbClr val="034680"/>
              </a:buClr>
            </a:pPr>
            <a:r>
              <a:rPr lang="en-US" dirty="0">
                <a:solidFill>
                  <a:schemeClr val="accent3"/>
                </a:solidFill>
              </a:rPr>
              <a:t>1.4: </a:t>
            </a:r>
            <a:r>
              <a:rPr lang="en-US" dirty="0"/>
              <a:t>Significant Disability </a:t>
            </a:r>
            <a:r>
              <a:rPr lang="en-US" dirty="0" smtClean="0"/>
              <a:t>Rate</a:t>
            </a:r>
            <a:endParaRPr lang="en-US" dirty="0"/>
          </a:p>
          <a:p>
            <a:pPr>
              <a:buClr>
                <a:srgbClr val="034680"/>
              </a:buClr>
            </a:pPr>
            <a:r>
              <a:rPr lang="en-US" dirty="0">
                <a:solidFill>
                  <a:schemeClr val="accent3"/>
                </a:solidFill>
              </a:rPr>
              <a:t>1.5: </a:t>
            </a:r>
            <a:r>
              <a:rPr lang="en-US" dirty="0"/>
              <a:t>Wage </a:t>
            </a:r>
            <a:r>
              <a:rPr lang="en-US" dirty="0" smtClean="0"/>
              <a:t>ratio</a:t>
            </a:r>
            <a:endParaRPr lang="en-US" dirty="0"/>
          </a:p>
          <a:p>
            <a:pPr>
              <a:buClr>
                <a:srgbClr val="034680"/>
              </a:buClr>
            </a:pPr>
            <a:r>
              <a:rPr lang="en-US" dirty="0">
                <a:solidFill>
                  <a:schemeClr val="accent3"/>
                </a:solidFill>
              </a:rPr>
              <a:t>1.6: </a:t>
            </a:r>
            <a:r>
              <a:rPr lang="en-US" dirty="0"/>
              <a:t>Increase in </a:t>
            </a:r>
            <a:r>
              <a:rPr lang="en-US" dirty="0" smtClean="0"/>
              <a:t>self-support</a:t>
            </a:r>
            <a:endParaRPr lang="en-US" dirty="0"/>
          </a:p>
          <a:p>
            <a:pPr>
              <a:buClr>
                <a:srgbClr val="034680"/>
              </a:buClr>
            </a:pPr>
            <a:r>
              <a:rPr lang="en-US" dirty="0">
                <a:solidFill>
                  <a:schemeClr val="accent3"/>
                </a:solidFill>
              </a:rPr>
              <a:t>2.1: </a:t>
            </a:r>
            <a:r>
              <a:rPr lang="en-US" dirty="0"/>
              <a:t>Equal access to </a:t>
            </a:r>
            <a:r>
              <a:rPr lang="en-US" dirty="0" smtClean="0"/>
              <a:t>services</a:t>
            </a:r>
            <a:endParaRPr lang="en-US" dirty="0"/>
          </a:p>
          <a:p>
            <a:endParaRPr lang="en-US" dirty="0"/>
          </a:p>
        </p:txBody>
      </p:sp>
      <p:pic>
        <p:nvPicPr>
          <p:cNvPr id="6" name="Picture 5" descr="No Symbol" title="No Symbol"/>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30706" y="1828800"/>
            <a:ext cx="4213009" cy="4213009"/>
          </a:xfrm>
          <a:prstGeom prst="rect">
            <a:avLst/>
          </a:prstGeom>
        </p:spPr>
      </p:pic>
      <p:sp>
        <p:nvSpPr>
          <p:cNvPr id="4" name="Slide Number Placeholder 3"/>
          <p:cNvSpPr>
            <a:spLocks noGrp="1"/>
          </p:cNvSpPr>
          <p:nvPr>
            <p:ph type="sldNum" sz="quarter" idx="12"/>
          </p:nvPr>
        </p:nvSpPr>
        <p:spPr/>
        <p:txBody>
          <a:bodyPr/>
          <a:lstStyle/>
          <a:p>
            <a:fld id="{6113E31D-E2AB-40D1-8B51-AFA5AFEF393A}" type="slidenum">
              <a:rPr lang="en-US" smtClean="0"/>
              <a:pPr/>
              <a:t>8</a:t>
            </a:fld>
            <a:endParaRPr lang="en-US" dirty="0"/>
          </a:p>
        </p:txBody>
      </p:sp>
    </p:spTree>
    <p:custDataLst>
      <p:tags r:id="rId1"/>
    </p:custDataLst>
    <p:extLst>
      <p:ext uri="{BB962C8B-B14F-4D97-AF65-F5344CB8AC3E}">
        <p14:creationId xmlns:p14="http://schemas.microsoft.com/office/powerpoint/2010/main" val="86603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355333"/>
            <a:ext cx="8778240" cy="990600"/>
          </a:xfrm>
        </p:spPr>
        <p:txBody>
          <a:bodyPr/>
          <a:lstStyle/>
          <a:p>
            <a:r>
              <a:rPr lang="en-US" dirty="0" smtClean="0"/>
              <a:t>WIOA: Performance Accountability Indicators</a:t>
            </a:r>
            <a:endParaRPr lang="en-US" dirty="0"/>
          </a:p>
        </p:txBody>
      </p:sp>
      <p:sp>
        <p:nvSpPr>
          <p:cNvPr id="3" name="Content Placeholder 2"/>
          <p:cNvSpPr>
            <a:spLocks noGrp="1"/>
          </p:cNvSpPr>
          <p:nvPr>
            <p:ph idx="1"/>
          </p:nvPr>
        </p:nvSpPr>
        <p:spPr>
          <a:xfrm>
            <a:off x="837282" y="1919111"/>
            <a:ext cx="10696350" cy="4428929"/>
          </a:xfrm>
        </p:spPr>
        <p:txBody>
          <a:bodyPr>
            <a:normAutofit/>
          </a:bodyPr>
          <a:lstStyle/>
          <a:p>
            <a:pPr marL="0" indent="0">
              <a:lnSpc>
                <a:spcPct val="100000"/>
              </a:lnSpc>
              <a:buNone/>
            </a:pPr>
            <a:r>
              <a:rPr lang="en-US" sz="2600" dirty="0" smtClean="0"/>
              <a:t>Common Performance Measures </a:t>
            </a:r>
            <a:r>
              <a:rPr lang="en-US" sz="2600" b="1" dirty="0" smtClean="0"/>
              <a:t>apply across all six core programs</a:t>
            </a:r>
            <a:r>
              <a:rPr lang="en-US" sz="2600" dirty="0" smtClean="0"/>
              <a:t>:</a:t>
            </a:r>
          </a:p>
          <a:p>
            <a:pPr marL="1280160" lvl="3" indent="-457200">
              <a:lnSpc>
                <a:spcPct val="100000"/>
              </a:lnSpc>
              <a:buFont typeface="+mj-lt"/>
              <a:buAutoNum type="arabicPeriod"/>
            </a:pPr>
            <a:r>
              <a:rPr lang="en-US" sz="2400" dirty="0" smtClean="0"/>
              <a:t>Employment Rate 2</a:t>
            </a:r>
            <a:r>
              <a:rPr lang="en-US" sz="2400" baseline="30000" dirty="0" smtClean="0"/>
              <a:t>nd</a:t>
            </a:r>
            <a:r>
              <a:rPr lang="en-US" sz="2400" dirty="0" smtClean="0"/>
              <a:t> Quarter after Exit</a:t>
            </a:r>
          </a:p>
          <a:p>
            <a:pPr marL="1280160" lvl="3" indent="-457200">
              <a:lnSpc>
                <a:spcPct val="100000"/>
              </a:lnSpc>
              <a:buFont typeface="+mj-lt"/>
              <a:buAutoNum type="arabicPeriod"/>
            </a:pPr>
            <a:r>
              <a:rPr lang="en-US" sz="2400" dirty="0" smtClean="0"/>
              <a:t>Employment Rate 4</a:t>
            </a:r>
            <a:r>
              <a:rPr lang="en-US" sz="2400" baseline="30000" dirty="0" smtClean="0"/>
              <a:t>th</a:t>
            </a:r>
            <a:r>
              <a:rPr lang="en-US" sz="2400" dirty="0" smtClean="0"/>
              <a:t> Quarter after Exit</a:t>
            </a:r>
          </a:p>
          <a:p>
            <a:pPr marL="1280160" lvl="3" indent="-457200">
              <a:lnSpc>
                <a:spcPct val="100000"/>
              </a:lnSpc>
              <a:buFont typeface="+mj-lt"/>
              <a:buAutoNum type="arabicPeriod"/>
            </a:pPr>
            <a:r>
              <a:rPr lang="en-US" sz="2400" dirty="0" smtClean="0"/>
              <a:t>Median Earnings in the 2</a:t>
            </a:r>
            <a:r>
              <a:rPr lang="en-US" sz="2400" baseline="30000" dirty="0" smtClean="0"/>
              <a:t>nd</a:t>
            </a:r>
            <a:r>
              <a:rPr lang="en-US" sz="2400" dirty="0" smtClean="0"/>
              <a:t> Quarter after Exit</a:t>
            </a:r>
          </a:p>
          <a:p>
            <a:pPr marL="1280160" lvl="3" indent="-457200">
              <a:lnSpc>
                <a:spcPct val="100000"/>
              </a:lnSpc>
              <a:buFont typeface="+mj-lt"/>
              <a:buAutoNum type="arabicPeriod"/>
            </a:pPr>
            <a:r>
              <a:rPr lang="en-US" sz="2400" dirty="0" smtClean="0"/>
              <a:t>Credential Attainment Rate</a:t>
            </a:r>
          </a:p>
          <a:p>
            <a:pPr marL="1280160" lvl="3" indent="-457200">
              <a:lnSpc>
                <a:spcPct val="100000"/>
              </a:lnSpc>
              <a:buFont typeface="+mj-lt"/>
              <a:buAutoNum type="arabicPeriod"/>
            </a:pPr>
            <a:r>
              <a:rPr lang="en-US" sz="2400" dirty="0"/>
              <a:t>Measurable Skill Gains</a:t>
            </a:r>
          </a:p>
          <a:p>
            <a:pPr marL="1280160" lvl="3" indent="-457200">
              <a:lnSpc>
                <a:spcPct val="100000"/>
              </a:lnSpc>
              <a:buFont typeface="+mj-lt"/>
              <a:buAutoNum type="arabicPeriod"/>
            </a:pPr>
            <a:r>
              <a:rPr lang="en-US" sz="2400" dirty="0" smtClean="0"/>
              <a:t>Effectiveness in Serving Employers</a:t>
            </a:r>
            <a:endParaRPr lang="en-US" sz="2400" dirty="0"/>
          </a:p>
        </p:txBody>
      </p:sp>
      <p:pic>
        <p:nvPicPr>
          <p:cNvPr id="6" name="Picture 5" descr="Decorative bar chart with arrow" title="Decorative bar chart with arrow"/>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1000" y="3503733"/>
            <a:ext cx="3048000" cy="2133600"/>
          </a:xfrm>
          <a:prstGeom prst="rect">
            <a:avLst/>
          </a:prstGeom>
        </p:spPr>
      </p:pic>
      <p:sp>
        <p:nvSpPr>
          <p:cNvPr id="5" name="Slide Number Placeholder 4"/>
          <p:cNvSpPr>
            <a:spLocks noGrp="1"/>
          </p:cNvSpPr>
          <p:nvPr>
            <p:ph type="sldNum" sz="quarter" idx="12"/>
          </p:nvPr>
        </p:nvSpPr>
        <p:spPr/>
        <p:txBody>
          <a:bodyPr/>
          <a:lstStyle/>
          <a:p>
            <a:fld id="{6113E31D-E2AB-40D1-8B51-AFA5AFEF393A}" type="slidenum">
              <a:rPr lang="en-US" smtClean="0"/>
              <a:pPr/>
              <a:t>9</a:t>
            </a:fld>
            <a:endParaRPr lang="en-US" dirty="0"/>
          </a:p>
        </p:txBody>
      </p:sp>
    </p:spTree>
    <p:custDataLst>
      <p:tags r:id="rId1"/>
    </p:custDataLst>
    <p:extLst>
      <p:ext uri="{BB962C8B-B14F-4D97-AF65-F5344CB8AC3E}">
        <p14:creationId xmlns:p14="http://schemas.microsoft.com/office/powerpoint/2010/main" val="372032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Sales Direction 16X9">
  <a:themeElements>
    <a:clrScheme name="WINTAC Website Colors">
      <a:dk1>
        <a:srgbClr val="545E74"/>
      </a:dk1>
      <a:lt1>
        <a:srgbClr val="FFFFFF"/>
      </a:lt1>
      <a:dk2>
        <a:srgbClr val="545E74"/>
      </a:dk2>
      <a:lt2>
        <a:srgbClr val="FFFFFF"/>
      </a:lt2>
      <a:accent1>
        <a:srgbClr val="545E74"/>
      </a:accent1>
      <a:accent2>
        <a:srgbClr val="4D80B0"/>
      </a:accent2>
      <a:accent3>
        <a:srgbClr val="E38E41"/>
      </a:accent3>
      <a:accent4>
        <a:srgbClr val="F5D632"/>
      </a:accent4>
      <a:accent5>
        <a:srgbClr val="40B250"/>
      </a:accent5>
      <a:accent6>
        <a:srgbClr val="97ABE4"/>
      </a:accent6>
      <a:hlink>
        <a:srgbClr val="377BBB"/>
      </a:hlink>
      <a:folHlink>
        <a:srgbClr val="03468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potx" id="{FE35DD5A-B687-4161-B4D9-35484B75A379}" vid="{5DB76398-B2EF-4269-B3B2-C0E4C29F3554}"/>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567D146-4D1C-466E-9A63-FAD8863F0C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wintac-onlinelivetraining-template994-170302</Template>
  <TotalTime>0</TotalTime>
  <Words>4368</Words>
  <Application>Microsoft Office PowerPoint</Application>
  <PresentationFormat>Widescreen</PresentationFormat>
  <Paragraphs>408</Paragraphs>
  <Slides>41</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Book Antiqua</vt:lpstr>
      <vt:lpstr>Century Gothic</vt:lpstr>
      <vt:lpstr>Wingdings 3</vt:lpstr>
      <vt:lpstr>1_Sales Direction 16X9</vt:lpstr>
      <vt:lpstr>VR Performance Indicators </vt:lpstr>
      <vt:lpstr>During This Session</vt:lpstr>
      <vt:lpstr>Presenters</vt:lpstr>
      <vt:lpstr>WIOA Core Partners: Common Measures</vt:lpstr>
      <vt:lpstr>VR Leadership and Program Improvement</vt:lpstr>
      <vt:lpstr>NJCBVI</vt:lpstr>
      <vt:lpstr>What Do the VR Regulations Say?</vt:lpstr>
      <vt:lpstr>WIA: VR Standards and Indicators</vt:lpstr>
      <vt:lpstr>WIOA: Performance Accountability Indicators</vt:lpstr>
      <vt:lpstr>Employment Rate 2nd Quarter After Exit</vt:lpstr>
      <vt:lpstr>Employment Rate 4th Quarter After Exit</vt:lpstr>
      <vt:lpstr>Median Earnings in the 2nd Quarter After Exit</vt:lpstr>
      <vt:lpstr>How Do We Get Wage Data?</vt:lpstr>
      <vt:lpstr>NJCBVI: Employment Indicator Implementation</vt:lpstr>
      <vt:lpstr>Credential Attainment Rate</vt:lpstr>
      <vt:lpstr>Types of Accepted Credentials</vt:lpstr>
      <vt:lpstr>Post-Secondary Credential Highlights</vt:lpstr>
      <vt:lpstr>Secondary Credential Highlights</vt:lpstr>
      <vt:lpstr>Examples: Credentials that DO NOT Count</vt:lpstr>
      <vt:lpstr>Measurable Skill Gains</vt:lpstr>
      <vt:lpstr>Measurable Skill Gains (continued)</vt:lpstr>
      <vt:lpstr>Examples: MSG that DO NOT Count</vt:lpstr>
      <vt:lpstr>Considerations for Blindness Agencies</vt:lpstr>
      <vt:lpstr>NJCBVI: Questions</vt:lpstr>
      <vt:lpstr>Effectiveness in Serving Employers </vt:lpstr>
      <vt:lpstr>NJCBVI: Partners</vt:lpstr>
      <vt:lpstr>NJCBVI: Strategies and Challenges</vt:lpstr>
      <vt:lpstr>Fiscal Year vs. Program Year</vt:lpstr>
      <vt:lpstr>Baseline Data and Reporting </vt:lpstr>
      <vt:lpstr>Annual Report: VR Agency Responsibility</vt:lpstr>
      <vt:lpstr>Post-Exit Follow-Up</vt:lpstr>
      <vt:lpstr>Background</vt:lpstr>
      <vt:lpstr>Procedure for Post-Exit Follow-Up</vt:lpstr>
      <vt:lpstr>Outcomes from Two Quarters of Follow-Up</vt:lpstr>
      <vt:lpstr>NJCBVI: Next Steps</vt:lpstr>
      <vt:lpstr>Are WIA Standards and Indicators Still Valuable?</vt:lpstr>
      <vt:lpstr>Compliance vs. Agency Choice</vt:lpstr>
      <vt:lpstr>Recommendations for Blindness Agencies</vt:lpstr>
      <vt:lpstr>Questions</vt:lpstr>
      <vt:lpstr>Presenter Contact Information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WINTAC PPT Template 1017</dc:title>
  <dc:creator/>
  <cp:keywords/>
  <cp:lastModifiedBy/>
  <cp:revision>1</cp:revision>
  <dcterms:created xsi:type="dcterms:W3CDTF">2017-03-05T20:40:28Z</dcterms:created>
  <dcterms:modified xsi:type="dcterms:W3CDTF">2018-04-03T23:25:00Z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TC034313749991</vt:lpwstr>
  </property>
  <property fmtid="{D5CDD505-2E9C-101B-9397-08002B2CF9AE}" pid="3" name="ArticulateGUID">
    <vt:lpwstr>301EF257-B08F-4982-9CC2-2B819D567FEA</vt:lpwstr>
  </property>
  <property fmtid="{D5CDD505-2E9C-101B-9397-08002B2CF9AE}" pid="4" name="ArticulatePath">
    <vt:lpwstr>17406_presentation_v6</vt:lpwstr>
  </property>
</Properties>
</file>